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58" r:id="rId4"/>
    <p:sldId id="266" r:id="rId5"/>
    <p:sldId id="265" r:id="rId6"/>
    <p:sldId id="260" r:id="rId7"/>
    <p:sldId id="261" r:id="rId8"/>
    <p:sldId id="262" r:id="rId9"/>
    <p:sldId id="267" r:id="rId10"/>
    <p:sldId id="270" r:id="rId11"/>
    <p:sldId id="263" r:id="rId12"/>
    <p:sldId id="264" r:id="rId13"/>
    <p:sldId id="269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FF"/>
    <a:srgbClr val="FFCC00"/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6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368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image" Target="../media/image5.jpg"/><Relationship Id="rId4" Type="http://schemas.openxmlformats.org/officeDocument/2006/relationships/image" Target="../media/image8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image" Target="../media/image5.jpg"/><Relationship Id="rId4" Type="http://schemas.openxmlformats.org/officeDocument/2006/relationships/image" Target="../media/image8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C5C207-5CFB-43A5-9210-16672AC8409D}" type="doc">
      <dgm:prSet loTypeId="urn:microsoft.com/office/officeart/2005/8/layout/p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6CD586D4-F99A-45AE-843C-D0B79E15BA19}">
      <dgm:prSet phldrT="[Testo]"/>
      <dgm:spPr/>
      <dgm:t>
        <a:bodyPr/>
        <a:lstStyle/>
        <a:p>
          <a:r>
            <a:rPr lang="it-IT" b="1" dirty="0"/>
            <a:t>Real</a:t>
          </a:r>
        </a:p>
      </dgm:t>
    </dgm:pt>
    <dgm:pt modelId="{D93A3917-1A6C-4625-B4C6-DBC552B4B292}" type="parTrans" cxnId="{9B001430-7FDE-47DD-9558-408A0DBC3E12}">
      <dgm:prSet/>
      <dgm:spPr/>
      <dgm:t>
        <a:bodyPr/>
        <a:lstStyle/>
        <a:p>
          <a:endParaRPr lang="it-IT"/>
        </a:p>
      </dgm:t>
    </dgm:pt>
    <dgm:pt modelId="{FBB7F1FF-0B74-454E-8E2A-0C1849F514E4}" type="sibTrans" cxnId="{9B001430-7FDE-47DD-9558-408A0DBC3E12}">
      <dgm:prSet/>
      <dgm:spPr/>
      <dgm:t>
        <a:bodyPr/>
        <a:lstStyle/>
        <a:p>
          <a:endParaRPr lang="it-IT"/>
        </a:p>
      </dgm:t>
    </dgm:pt>
    <dgm:pt modelId="{72C0461E-FCCE-40C2-9F47-7EA5FCA5A6C5}">
      <dgm:prSet phldrT="[Testo]"/>
      <dgm:spPr/>
      <dgm:t>
        <a:bodyPr/>
        <a:lstStyle/>
        <a:p>
          <a:r>
            <a:rPr lang="it-IT" b="1" dirty="0" err="1"/>
            <a:t>DeepFakes</a:t>
          </a:r>
          <a:endParaRPr lang="it-IT" b="1" dirty="0"/>
        </a:p>
      </dgm:t>
    </dgm:pt>
    <dgm:pt modelId="{AA3BEAAC-BFF6-43C2-998D-3C10BCC21E82}" type="parTrans" cxnId="{67B6B209-010A-43AD-BD6A-9447DFCA104D}">
      <dgm:prSet/>
      <dgm:spPr/>
      <dgm:t>
        <a:bodyPr/>
        <a:lstStyle/>
        <a:p>
          <a:endParaRPr lang="it-IT"/>
        </a:p>
      </dgm:t>
    </dgm:pt>
    <dgm:pt modelId="{5E52E344-702E-40DD-93BC-AC04358B34AB}" type="sibTrans" cxnId="{67B6B209-010A-43AD-BD6A-9447DFCA104D}">
      <dgm:prSet/>
      <dgm:spPr/>
      <dgm:t>
        <a:bodyPr/>
        <a:lstStyle/>
        <a:p>
          <a:endParaRPr lang="it-IT"/>
        </a:p>
      </dgm:t>
    </dgm:pt>
    <dgm:pt modelId="{DA16AAF6-706C-4948-BAC0-9A42C6422B38}">
      <dgm:prSet phldrT="[Testo]"/>
      <dgm:spPr/>
      <dgm:t>
        <a:bodyPr/>
        <a:lstStyle/>
        <a:p>
          <a:r>
            <a:rPr lang="it-IT" b="1" dirty="0"/>
            <a:t>Face2Face</a:t>
          </a:r>
        </a:p>
      </dgm:t>
    </dgm:pt>
    <dgm:pt modelId="{FBB505E4-E160-403E-8B4E-2317699E33EF}" type="parTrans" cxnId="{E6FF1BAB-53D8-4FE7-A527-A2669DD65FE1}">
      <dgm:prSet/>
      <dgm:spPr/>
      <dgm:t>
        <a:bodyPr/>
        <a:lstStyle/>
        <a:p>
          <a:endParaRPr lang="it-IT"/>
        </a:p>
      </dgm:t>
    </dgm:pt>
    <dgm:pt modelId="{D15983B2-9C9A-40FA-9093-11FE1FA660CD}" type="sibTrans" cxnId="{E6FF1BAB-53D8-4FE7-A527-A2669DD65FE1}">
      <dgm:prSet/>
      <dgm:spPr/>
      <dgm:t>
        <a:bodyPr/>
        <a:lstStyle/>
        <a:p>
          <a:endParaRPr lang="it-IT"/>
        </a:p>
      </dgm:t>
    </dgm:pt>
    <dgm:pt modelId="{D677DF37-79F2-4418-B4BE-FA2B04D1EA42}">
      <dgm:prSet phldrT="[Testo]"/>
      <dgm:spPr/>
      <dgm:t>
        <a:bodyPr/>
        <a:lstStyle/>
        <a:p>
          <a:r>
            <a:rPr lang="it-IT" b="1" dirty="0" err="1"/>
            <a:t>FaceSwap</a:t>
          </a:r>
          <a:endParaRPr lang="it-IT" b="1" dirty="0"/>
        </a:p>
      </dgm:t>
    </dgm:pt>
    <dgm:pt modelId="{59FA0C7E-BF40-46E5-A304-51B9E4A9B165}" type="parTrans" cxnId="{6B749FD4-EAE4-4531-8B09-7BDAB467445C}">
      <dgm:prSet/>
      <dgm:spPr/>
      <dgm:t>
        <a:bodyPr/>
        <a:lstStyle/>
        <a:p>
          <a:endParaRPr lang="it-IT"/>
        </a:p>
      </dgm:t>
    </dgm:pt>
    <dgm:pt modelId="{1376F062-A55C-4120-AD49-08CA0D786E33}" type="sibTrans" cxnId="{6B749FD4-EAE4-4531-8B09-7BDAB467445C}">
      <dgm:prSet/>
      <dgm:spPr/>
      <dgm:t>
        <a:bodyPr/>
        <a:lstStyle/>
        <a:p>
          <a:endParaRPr lang="it-IT"/>
        </a:p>
      </dgm:t>
    </dgm:pt>
    <dgm:pt modelId="{0DEC4B5F-3026-4DF2-9ADF-A14C6552EB69}" type="pres">
      <dgm:prSet presAssocID="{9AC5C207-5CFB-43A5-9210-16672AC8409D}" presName="Name0" presStyleCnt="0">
        <dgm:presLayoutVars>
          <dgm:dir/>
          <dgm:resizeHandles val="exact"/>
        </dgm:presLayoutVars>
      </dgm:prSet>
      <dgm:spPr/>
    </dgm:pt>
    <dgm:pt modelId="{4A4A573E-FD83-45B5-B357-95C56C358FBE}" type="pres">
      <dgm:prSet presAssocID="{6CD586D4-F99A-45AE-843C-D0B79E15BA19}" presName="compNode" presStyleCnt="0"/>
      <dgm:spPr/>
    </dgm:pt>
    <dgm:pt modelId="{DFA96396-2E7D-42CA-A678-1EFDE4887B5B}" type="pres">
      <dgm:prSet presAssocID="{6CD586D4-F99A-45AE-843C-D0B79E15BA19}" presName="pictRect" presStyleLbl="node1" presStyleIdx="0" presStyleCnt="4" custLinFactNeighborX="-482" custLinFactNeighborY="-12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</dgm:spPr>
    </dgm:pt>
    <dgm:pt modelId="{B8B08566-F0AC-4510-9884-C8CC21284E36}" type="pres">
      <dgm:prSet presAssocID="{6CD586D4-F99A-45AE-843C-D0B79E15BA19}" presName="textRect" presStyleLbl="revTx" presStyleIdx="0" presStyleCnt="4">
        <dgm:presLayoutVars>
          <dgm:bulletEnabled val="1"/>
        </dgm:presLayoutVars>
      </dgm:prSet>
      <dgm:spPr/>
    </dgm:pt>
    <dgm:pt modelId="{D3793DD2-2904-4BB8-A953-5E50961EAF10}" type="pres">
      <dgm:prSet presAssocID="{FBB7F1FF-0B74-454E-8E2A-0C1849F514E4}" presName="sibTrans" presStyleLbl="sibTrans2D1" presStyleIdx="0" presStyleCnt="0"/>
      <dgm:spPr/>
    </dgm:pt>
    <dgm:pt modelId="{7C6560A6-329F-4799-AA91-E60CA3CF8B5A}" type="pres">
      <dgm:prSet presAssocID="{72C0461E-FCCE-40C2-9F47-7EA5FCA5A6C5}" presName="compNode" presStyleCnt="0"/>
      <dgm:spPr/>
    </dgm:pt>
    <dgm:pt modelId="{57FE2C19-C504-403B-B102-0BE3C2B4AFEC}" type="pres">
      <dgm:prSet presAssocID="{72C0461E-FCCE-40C2-9F47-7EA5FCA5A6C5}" presName="pictRect" presStyleLbl="node1" presStyleIdx="1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</dgm:spPr>
    </dgm:pt>
    <dgm:pt modelId="{2DFBD8FF-3983-44B8-806C-65F6E86C94A0}" type="pres">
      <dgm:prSet presAssocID="{72C0461E-FCCE-40C2-9F47-7EA5FCA5A6C5}" presName="textRect" presStyleLbl="revTx" presStyleIdx="1" presStyleCnt="4">
        <dgm:presLayoutVars>
          <dgm:bulletEnabled val="1"/>
        </dgm:presLayoutVars>
      </dgm:prSet>
      <dgm:spPr/>
    </dgm:pt>
    <dgm:pt modelId="{89A79AA7-0E78-4575-BE96-090407A9BB4A}" type="pres">
      <dgm:prSet presAssocID="{5E52E344-702E-40DD-93BC-AC04358B34AB}" presName="sibTrans" presStyleLbl="sibTrans2D1" presStyleIdx="0" presStyleCnt="0"/>
      <dgm:spPr/>
    </dgm:pt>
    <dgm:pt modelId="{7BB9DB8F-DE91-4A3A-B208-BA0F6EE9D6EF}" type="pres">
      <dgm:prSet presAssocID="{DA16AAF6-706C-4948-BAC0-9A42C6422B38}" presName="compNode" presStyleCnt="0"/>
      <dgm:spPr/>
    </dgm:pt>
    <dgm:pt modelId="{4723DFAD-FBB1-45D6-88DD-77601B0933A5}" type="pres">
      <dgm:prSet presAssocID="{DA16AAF6-706C-4948-BAC0-9A42C6422B38}" presName="pictRect" presStyleLbl="node1" presStyleIdx="2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</dgm:spPr>
    </dgm:pt>
    <dgm:pt modelId="{468C5C0A-DA6B-4E62-8904-CDB28E376A2C}" type="pres">
      <dgm:prSet presAssocID="{DA16AAF6-706C-4948-BAC0-9A42C6422B38}" presName="textRect" presStyleLbl="revTx" presStyleIdx="2" presStyleCnt="4">
        <dgm:presLayoutVars>
          <dgm:bulletEnabled val="1"/>
        </dgm:presLayoutVars>
      </dgm:prSet>
      <dgm:spPr/>
    </dgm:pt>
    <dgm:pt modelId="{DFC608C1-593E-46BC-811D-5BE492D45180}" type="pres">
      <dgm:prSet presAssocID="{D15983B2-9C9A-40FA-9093-11FE1FA660CD}" presName="sibTrans" presStyleLbl="sibTrans2D1" presStyleIdx="0" presStyleCnt="0"/>
      <dgm:spPr/>
    </dgm:pt>
    <dgm:pt modelId="{D7A299FF-E1DE-40F9-88DA-DAB4C984276B}" type="pres">
      <dgm:prSet presAssocID="{D677DF37-79F2-4418-B4BE-FA2B04D1EA42}" presName="compNode" presStyleCnt="0"/>
      <dgm:spPr/>
    </dgm:pt>
    <dgm:pt modelId="{812D468F-ECD7-4811-A79F-705BBC8FAFB8}" type="pres">
      <dgm:prSet presAssocID="{D677DF37-79F2-4418-B4BE-FA2B04D1EA42}" presName="pictRect" presStyleLbl="node1" presStyleIdx="3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</dgm:spPr>
    </dgm:pt>
    <dgm:pt modelId="{72F8FC23-A3A8-433E-88D5-734F28CA94AF}" type="pres">
      <dgm:prSet presAssocID="{D677DF37-79F2-4418-B4BE-FA2B04D1EA42}" presName="textRect" presStyleLbl="revTx" presStyleIdx="3" presStyleCnt="4">
        <dgm:presLayoutVars>
          <dgm:bulletEnabled val="1"/>
        </dgm:presLayoutVars>
      </dgm:prSet>
      <dgm:spPr/>
    </dgm:pt>
  </dgm:ptLst>
  <dgm:cxnLst>
    <dgm:cxn modelId="{67B6B209-010A-43AD-BD6A-9447DFCA104D}" srcId="{9AC5C207-5CFB-43A5-9210-16672AC8409D}" destId="{72C0461E-FCCE-40C2-9F47-7EA5FCA5A6C5}" srcOrd="1" destOrd="0" parTransId="{AA3BEAAC-BFF6-43C2-998D-3C10BCC21E82}" sibTransId="{5E52E344-702E-40DD-93BC-AC04358B34AB}"/>
    <dgm:cxn modelId="{A00D650D-C8D8-4C92-9134-A74147D71089}" type="presOf" srcId="{6CD586D4-F99A-45AE-843C-D0B79E15BA19}" destId="{B8B08566-F0AC-4510-9884-C8CC21284E36}" srcOrd="0" destOrd="0" presId="urn:microsoft.com/office/officeart/2005/8/layout/pList1"/>
    <dgm:cxn modelId="{9B001430-7FDE-47DD-9558-408A0DBC3E12}" srcId="{9AC5C207-5CFB-43A5-9210-16672AC8409D}" destId="{6CD586D4-F99A-45AE-843C-D0B79E15BA19}" srcOrd="0" destOrd="0" parTransId="{D93A3917-1A6C-4625-B4C6-DBC552B4B292}" sibTransId="{FBB7F1FF-0B74-454E-8E2A-0C1849F514E4}"/>
    <dgm:cxn modelId="{C3C25E67-3D5B-4270-816E-7172CFDED9DD}" type="presOf" srcId="{DA16AAF6-706C-4948-BAC0-9A42C6422B38}" destId="{468C5C0A-DA6B-4E62-8904-CDB28E376A2C}" srcOrd="0" destOrd="0" presId="urn:microsoft.com/office/officeart/2005/8/layout/pList1"/>
    <dgm:cxn modelId="{365DCE94-9C9E-41BB-96C0-DECAECCFDF39}" type="presOf" srcId="{5E52E344-702E-40DD-93BC-AC04358B34AB}" destId="{89A79AA7-0E78-4575-BE96-090407A9BB4A}" srcOrd="0" destOrd="0" presId="urn:microsoft.com/office/officeart/2005/8/layout/pList1"/>
    <dgm:cxn modelId="{E6FF1BAB-53D8-4FE7-A527-A2669DD65FE1}" srcId="{9AC5C207-5CFB-43A5-9210-16672AC8409D}" destId="{DA16AAF6-706C-4948-BAC0-9A42C6422B38}" srcOrd="2" destOrd="0" parTransId="{FBB505E4-E160-403E-8B4E-2317699E33EF}" sibTransId="{D15983B2-9C9A-40FA-9093-11FE1FA660CD}"/>
    <dgm:cxn modelId="{D79A6AAF-4F26-4B10-86BB-EFD32CF6728A}" type="presOf" srcId="{9AC5C207-5CFB-43A5-9210-16672AC8409D}" destId="{0DEC4B5F-3026-4DF2-9ADF-A14C6552EB69}" srcOrd="0" destOrd="0" presId="urn:microsoft.com/office/officeart/2005/8/layout/pList1"/>
    <dgm:cxn modelId="{FB2D25B1-E9AA-441C-A7C3-979DCE4BC92A}" type="presOf" srcId="{D15983B2-9C9A-40FA-9093-11FE1FA660CD}" destId="{DFC608C1-593E-46BC-811D-5BE492D45180}" srcOrd="0" destOrd="0" presId="urn:microsoft.com/office/officeart/2005/8/layout/pList1"/>
    <dgm:cxn modelId="{ED4F02B2-B343-4ACB-B70D-0C0229CCCEC1}" type="presOf" srcId="{72C0461E-FCCE-40C2-9F47-7EA5FCA5A6C5}" destId="{2DFBD8FF-3983-44B8-806C-65F6E86C94A0}" srcOrd="0" destOrd="0" presId="urn:microsoft.com/office/officeart/2005/8/layout/pList1"/>
    <dgm:cxn modelId="{6B749FD4-EAE4-4531-8B09-7BDAB467445C}" srcId="{9AC5C207-5CFB-43A5-9210-16672AC8409D}" destId="{D677DF37-79F2-4418-B4BE-FA2B04D1EA42}" srcOrd="3" destOrd="0" parTransId="{59FA0C7E-BF40-46E5-A304-51B9E4A9B165}" sibTransId="{1376F062-A55C-4120-AD49-08CA0D786E33}"/>
    <dgm:cxn modelId="{10280DE5-507F-4D3D-8458-969229DAFC2F}" type="presOf" srcId="{D677DF37-79F2-4418-B4BE-FA2B04D1EA42}" destId="{72F8FC23-A3A8-433E-88D5-734F28CA94AF}" srcOrd="0" destOrd="0" presId="urn:microsoft.com/office/officeart/2005/8/layout/pList1"/>
    <dgm:cxn modelId="{CA1593FD-9FF3-4A5B-9A37-B0987F30C1D4}" type="presOf" srcId="{FBB7F1FF-0B74-454E-8E2A-0C1849F514E4}" destId="{D3793DD2-2904-4BB8-A953-5E50961EAF10}" srcOrd="0" destOrd="0" presId="urn:microsoft.com/office/officeart/2005/8/layout/pList1"/>
    <dgm:cxn modelId="{CC437442-3508-483C-BE14-F5C37CFFEA96}" type="presParOf" srcId="{0DEC4B5F-3026-4DF2-9ADF-A14C6552EB69}" destId="{4A4A573E-FD83-45B5-B357-95C56C358FBE}" srcOrd="0" destOrd="0" presId="urn:microsoft.com/office/officeart/2005/8/layout/pList1"/>
    <dgm:cxn modelId="{4F902AB2-AC8E-4DC3-95E3-82E05AB2D314}" type="presParOf" srcId="{4A4A573E-FD83-45B5-B357-95C56C358FBE}" destId="{DFA96396-2E7D-42CA-A678-1EFDE4887B5B}" srcOrd="0" destOrd="0" presId="urn:microsoft.com/office/officeart/2005/8/layout/pList1"/>
    <dgm:cxn modelId="{5D09EE6C-8CA4-4841-9205-98322ADE8D1B}" type="presParOf" srcId="{4A4A573E-FD83-45B5-B357-95C56C358FBE}" destId="{B8B08566-F0AC-4510-9884-C8CC21284E36}" srcOrd="1" destOrd="0" presId="urn:microsoft.com/office/officeart/2005/8/layout/pList1"/>
    <dgm:cxn modelId="{942D7AC5-0280-45A3-AADF-27B6BF7C5511}" type="presParOf" srcId="{0DEC4B5F-3026-4DF2-9ADF-A14C6552EB69}" destId="{D3793DD2-2904-4BB8-A953-5E50961EAF10}" srcOrd="1" destOrd="0" presId="urn:microsoft.com/office/officeart/2005/8/layout/pList1"/>
    <dgm:cxn modelId="{C82F9496-D2F2-4F82-9346-D9C8B0257CFF}" type="presParOf" srcId="{0DEC4B5F-3026-4DF2-9ADF-A14C6552EB69}" destId="{7C6560A6-329F-4799-AA91-E60CA3CF8B5A}" srcOrd="2" destOrd="0" presId="urn:microsoft.com/office/officeart/2005/8/layout/pList1"/>
    <dgm:cxn modelId="{C466CC9D-4EC8-4862-998D-6AFFDA83E42F}" type="presParOf" srcId="{7C6560A6-329F-4799-AA91-E60CA3CF8B5A}" destId="{57FE2C19-C504-403B-B102-0BE3C2B4AFEC}" srcOrd="0" destOrd="0" presId="urn:microsoft.com/office/officeart/2005/8/layout/pList1"/>
    <dgm:cxn modelId="{CADB9EF1-6ED5-4296-BD9C-BFAE07F852C8}" type="presParOf" srcId="{7C6560A6-329F-4799-AA91-E60CA3CF8B5A}" destId="{2DFBD8FF-3983-44B8-806C-65F6E86C94A0}" srcOrd="1" destOrd="0" presId="urn:microsoft.com/office/officeart/2005/8/layout/pList1"/>
    <dgm:cxn modelId="{F99EFACF-8DDB-4BB2-BE21-48CB8C0D464E}" type="presParOf" srcId="{0DEC4B5F-3026-4DF2-9ADF-A14C6552EB69}" destId="{89A79AA7-0E78-4575-BE96-090407A9BB4A}" srcOrd="3" destOrd="0" presId="urn:microsoft.com/office/officeart/2005/8/layout/pList1"/>
    <dgm:cxn modelId="{25F59C12-954E-4968-BE49-70FED6137D8E}" type="presParOf" srcId="{0DEC4B5F-3026-4DF2-9ADF-A14C6552EB69}" destId="{7BB9DB8F-DE91-4A3A-B208-BA0F6EE9D6EF}" srcOrd="4" destOrd="0" presId="urn:microsoft.com/office/officeart/2005/8/layout/pList1"/>
    <dgm:cxn modelId="{92920A9D-6AF2-41F7-B414-C9297FE95660}" type="presParOf" srcId="{7BB9DB8F-DE91-4A3A-B208-BA0F6EE9D6EF}" destId="{4723DFAD-FBB1-45D6-88DD-77601B0933A5}" srcOrd="0" destOrd="0" presId="urn:microsoft.com/office/officeart/2005/8/layout/pList1"/>
    <dgm:cxn modelId="{D60177BA-8D48-42B6-B9EF-4EB44EAC45A0}" type="presParOf" srcId="{7BB9DB8F-DE91-4A3A-B208-BA0F6EE9D6EF}" destId="{468C5C0A-DA6B-4E62-8904-CDB28E376A2C}" srcOrd="1" destOrd="0" presId="urn:microsoft.com/office/officeart/2005/8/layout/pList1"/>
    <dgm:cxn modelId="{488124B4-67F7-49EB-840B-E9BD90EB5E8A}" type="presParOf" srcId="{0DEC4B5F-3026-4DF2-9ADF-A14C6552EB69}" destId="{DFC608C1-593E-46BC-811D-5BE492D45180}" srcOrd="5" destOrd="0" presId="urn:microsoft.com/office/officeart/2005/8/layout/pList1"/>
    <dgm:cxn modelId="{C359E529-A932-4889-A865-476D9F96BA7B}" type="presParOf" srcId="{0DEC4B5F-3026-4DF2-9ADF-A14C6552EB69}" destId="{D7A299FF-E1DE-40F9-88DA-DAB4C984276B}" srcOrd="6" destOrd="0" presId="urn:microsoft.com/office/officeart/2005/8/layout/pList1"/>
    <dgm:cxn modelId="{FFD26E7A-846D-4CF4-82C9-7B1696CF9FC2}" type="presParOf" srcId="{D7A299FF-E1DE-40F9-88DA-DAB4C984276B}" destId="{812D468F-ECD7-4811-A79F-705BBC8FAFB8}" srcOrd="0" destOrd="0" presId="urn:microsoft.com/office/officeart/2005/8/layout/pList1"/>
    <dgm:cxn modelId="{64046EF6-9561-4261-80E6-3BFE8EA491B0}" type="presParOf" srcId="{D7A299FF-E1DE-40F9-88DA-DAB4C984276B}" destId="{72F8FC23-A3A8-433E-88D5-734F28CA94AF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A96396-2E7D-42CA-A678-1EFDE4887B5B}">
      <dsp:nvSpPr>
        <dsp:cNvPr id="0" name=""/>
        <dsp:cNvSpPr/>
      </dsp:nvSpPr>
      <dsp:spPr>
        <a:xfrm>
          <a:off x="1993715" y="0"/>
          <a:ext cx="1702299" cy="1172884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B08566-F0AC-4510-9884-C8CC21284E36}">
      <dsp:nvSpPr>
        <dsp:cNvPr id="0" name=""/>
        <dsp:cNvSpPr/>
      </dsp:nvSpPr>
      <dsp:spPr>
        <a:xfrm>
          <a:off x="2001920" y="1174302"/>
          <a:ext cx="1702299" cy="6315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0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b="1" kern="1200" dirty="0"/>
            <a:t>Real</a:t>
          </a:r>
        </a:p>
      </dsp:txBody>
      <dsp:txXfrm>
        <a:off x="2001920" y="1174302"/>
        <a:ext cx="1702299" cy="631553"/>
      </dsp:txXfrm>
    </dsp:sp>
    <dsp:sp modelId="{57FE2C19-C504-403B-B102-0BE3C2B4AFEC}">
      <dsp:nvSpPr>
        <dsp:cNvPr id="0" name=""/>
        <dsp:cNvSpPr/>
      </dsp:nvSpPr>
      <dsp:spPr>
        <a:xfrm>
          <a:off x="3874521" y="1417"/>
          <a:ext cx="1702299" cy="1172884"/>
        </a:xfrm>
        <a:prstGeom prst="round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FBD8FF-3983-44B8-806C-65F6E86C94A0}">
      <dsp:nvSpPr>
        <dsp:cNvPr id="0" name=""/>
        <dsp:cNvSpPr/>
      </dsp:nvSpPr>
      <dsp:spPr>
        <a:xfrm>
          <a:off x="3874521" y="1174302"/>
          <a:ext cx="1702299" cy="6315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0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b="1" kern="1200" dirty="0" err="1"/>
            <a:t>DeepFakes</a:t>
          </a:r>
          <a:endParaRPr lang="it-IT" sz="2100" b="1" kern="1200" dirty="0"/>
        </a:p>
      </dsp:txBody>
      <dsp:txXfrm>
        <a:off x="3874521" y="1174302"/>
        <a:ext cx="1702299" cy="631553"/>
      </dsp:txXfrm>
    </dsp:sp>
    <dsp:sp modelId="{4723DFAD-FBB1-45D6-88DD-77601B0933A5}">
      <dsp:nvSpPr>
        <dsp:cNvPr id="0" name=""/>
        <dsp:cNvSpPr/>
      </dsp:nvSpPr>
      <dsp:spPr>
        <a:xfrm>
          <a:off x="5747122" y="1417"/>
          <a:ext cx="1702299" cy="1172884"/>
        </a:xfrm>
        <a:prstGeom prst="round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8C5C0A-DA6B-4E62-8904-CDB28E376A2C}">
      <dsp:nvSpPr>
        <dsp:cNvPr id="0" name=""/>
        <dsp:cNvSpPr/>
      </dsp:nvSpPr>
      <dsp:spPr>
        <a:xfrm>
          <a:off x="5747122" y="1174302"/>
          <a:ext cx="1702299" cy="6315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0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b="1" kern="1200" dirty="0"/>
            <a:t>Face2Face</a:t>
          </a:r>
        </a:p>
      </dsp:txBody>
      <dsp:txXfrm>
        <a:off x="5747122" y="1174302"/>
        <a:ext cx="1702299" cy="631553"/>
      </dsp:txXfrm>
    </dsp:sp>
    <dsp:sp modelId="{812D468F-ECD7-4811-A79F-705BBC8FAFB8}">
      <dsp:nvSpPr>
        <dsp:cNvPr id="0" name=""/>
        <dsp:cNvSpPr/>
      </dsp:nvSpPr>
      <dsp:spPr>
        <a:xfrm>
          <a:off x="7619724" y="1417"/>
          <a:ext cx="1702299" cy="1172884"/>
        </a:xfrm>
        <a:prstGeom prst="round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F8FC23-A3A8-433E-88D5-734F28CA94AF}">
      <dsp:nvSpPr>
        <dsp:cNvPr id="0" name=""/>
        <dsp:cNvSpPr/>
      </dsp:nvSpPr>
      <dsp:spPr>
        <a:xfrm>
          <a:off x="7619724" y="1174302"/>
          <a:ext cx="1702299" cy="6315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0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b="1" kern="1200" dirty="0" err="1"/>
            <a:t>FaceSwap</a:t>
          </a:r>
          <a:endParaRPr lang="it-IT" sz="2100" b="1" kern="1200" dirty="0"/>
        </a:p>
      </dsp:txBody>
      <dsp:txXfrm>
        <a:off x="7619724" y="1174302"/>
        <a:ext cx="1702299" cy="6315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g>
</file>

<file path=ppt/media/image11.png>
</file>

<file path=ppt/media/image12.jpg>
</file>

<file path=ppt/media/image13.png>
</file>

<file path=ppt/media/image14.svg>
</file>

<file path=ppt/media/image15.jp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D52C41-7238-470E-A98A-21B65925A5CC}" type="datetimeFigureOut">
              <a:rPr lang="it-IT" smtClean="0"/>
              <a:t>15/07/2025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DA691-43E3-4AFB-B9DA-E89CA330E40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771876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DA691-43E3-4AFB-B9DA-E89CA330E408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12815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DA691-43E3-4AFB-B9DA-E89CA330E408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433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DA691-43E3-4AFB-B9DA-E89CA330E408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197334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DA691-43E3-4AFB-B9DA-E89CA330E408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04103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DA691-43E3-4AFB-B9DA-E89CA330E408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87082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DA691-43E3-4AFB-B9DA-E89CA330E408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31414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DA691-43E3-4AFB-B9DA-E89CA330E408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207364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DA691-43E3-4AFB-B9DA-E89CA330E408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31582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DA691-43E3-4AFB-B9DA-E89CA330E408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424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564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47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153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432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618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630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854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720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616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377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78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16132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jp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Relationship Id="rId9" Type="http://schemas.openxmlformats.org/officeDocument/2006/relationships/image" Target="../media/image21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0B8C7168-BA96-88B6-F69B-46F87FA4B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5"/>
            <a:ext cx="12192000" cy="685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686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C1CE199-F37F-E158-1565-5CDFAEDD1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Pruning</a:t>
            </a:r>
            <a:r>
              <a:rPr lang="it-IT" dirty="0"/>
              <a:t> and </a:t>
            </a:r>
            <a:r>
              <a:rPr lang="it-IT" dirty="0" err="1"/>
              <a:t>quantization</a:t>
            </a:r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E51CDE65-81FF-8415-293B-7FFF19B8AC35}"/>
              </a:ext>
            </a:extLst>
          </p:cNvPr>
          <p:cNvSpPr txBox="1"/>
          <p:nvPr/>
        </p:nvSpPr>
        <p:spPr>
          <a:xfrm>
            <a:off x="393644" y="2003890"/>
            <a:ext cx="7753947" cy="468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r>
              <a:rPr lang="it-IT" sz="1400" b="1" dirty="0">
                <a:solidFill>
                  <a:schemeClr val="accent1">
                    <a:lumMod val="50000"/>
                  </a:schemeClr>
                </a:solidFill>
              </a:rPr>
              <a:t>Goal: </a:t>
            </a: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reduce the size and computational cost of a pretrained </a:t>
            </a:r>
            <a:r>
              <a:rPr lang="en-US" sz="1400" b="1" dirty="0" err="1">
                <a:solidFill>
                  <a:schemeClr val="accent1">
                    <a:lumMod val="50000"/>
                  </a:schemeClr>
                </a:solidFill>
              </a:rPr>
              <a:t>DeepfakeDetector</a:t>
            </a: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 model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Pruning:</a:t>
            </a:r>
          </a:p>
          <a:p>
            <a:pPr marL="742950" lvl="2" indent="-285750" fontAlgn="base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applies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30%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unstructured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L1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pruning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to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all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convolutional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al linear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layers</a:t>
            </a:r>
            <a:endParaRPr lang="it-IT" altLang="it-IT" sz="14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742950" lvl="2" indent="-285750" fontAlgn="base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removes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less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important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weights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Fine-tuning after pruning:</a:t>
            </a:r>
          </a:p>
          <a:p>
            <a:pPr marL="742950" lvl="2" indent="-285750" fontAlgn="base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uses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50% of the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original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dataset to re-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train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the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pruned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model for 3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epochs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</a:p>
          <a:p>
            <a:pPr marL="742950" lvl="2" indent="-285750" fontAlgn="base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stabilizes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the model after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pruning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and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recovers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potential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accuracy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loss</a:t>
            </a:r>
            <a:endParaRPr lang="en-US" sz="14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Quantization:</a:t>
            </a:r>
          </a:p>
          <a:p>
            <a:pPr marL="742950" lvl="2" indent="-285750" fontAlgn="base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applies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quantization-aware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transformation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to the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final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linear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layer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(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classifier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head)</a:t>
            </a:r>
          </a:p>
          <a:p>
            <a:pPr marL="742950" lvl="2" indent="-285750" fontAlgn="base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converts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model weights to 8-bit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integers</a:t>
            </a:r>
            <a:endParaRPr lang="it-IT" altLang="it-IT" sz="14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Testing:</a:t>
            </a:r>
          </a:p>
          <a:p>
            <a:pPr marL="742950" lvl="2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loads the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quantized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model and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runs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inference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on 10 random samples</a:t>
            </a:r>
            <a:endParaRPr lang="en-US" sz="14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742950" lvl="2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prints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predicted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vs.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true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labels to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verify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correctness</a:t>
            </a:r>
            <a:r>
              <a:rPr lang="it-IT" altLang="it-IT" sz="1400" b="1" dirty="0">
                <a:solidFill>
                  <a:schemeClr val="accent1">
                    <a:lumMod val="50000"/>
                  </a:schemeClr>
                </a:solidFill>
              </a:rPr>
              <a:t> post-</a:t>
            </a:r>
            <a:r>
              <a:rPr lang="it-IT" altLang="it-IT" sz="1400" b="1" dirty="0" err="1">
                <a:solidFill>
                  <a:schemeClr val="accent1">
                    <a:lumMod val="50000"/>
                  </a:schemeClr>
                </a:solidFill>
              </a:rPr>
              <a:t>compression</a:t>
            </a:r>
            <a:endParaRPr lang="en-US" sz="1400" b="1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860824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1FBBB8-D22E-EBFA-92A3-77CAD95C6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Experiments</a:t>
            </a:r>
            <a:r>
              <a:rPr lang="it-IT" dirty="0"/>
              <a:t> and </a:t>
            </a:r>
            <a:r>
              <a:rPr lang="it-IT" dirty="0" err="1"/>
              <a:t>problems</a:t>
            </a: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E0854C1-5DE7-DF47-E00D-E52D5A4702F5}"/>
              </a:ext>
            </a:extLst>
          </p:cNvPr>
          <p:cNvSpPr txBox="1"/>
          <p:nvPr/>
        </p:nvSpPr>
        <p:spPr>
          <a:xfrm>
            <a:off x="412777" y="2341357"/>
            <a:ext cx="6734305" cy="45397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Use of compressed videos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Use flows and depth not normalized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Use of  </a:t>
            </a:r>
            <a:r>
              <a:rPr lang="en-US" sz="1400" b="1" dirty="0" err="1">
                <a:solidFill>
                  <a:schemeClr val="accent1">
                    <a:lumMod val="50000"/>
                  </a:schemeClr>
                </a:solidFill>
              </a:rPr>
              <a:t>Timesformer</a:t>
            </a:r>
            <a:endParaRPr lang="en-US" sz="14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Use of  Vit Transformer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Use of transformer without the CNN as feature extractor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Different type of algorithms for optical flow and depth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Use of MTCNN and then </a:t>
            </a:r>
            <a:r>
              <a:rPr lang="en-US" sz="1400" b="1" dirty="0" err="1">
                <a:solidFill>
                  <a:schemeClr val="accent1">
                    <a:lumMod val="50000"/>
                  </a:schemeClr>
                </a:solidFill>
              </a:rPr>
              <a:t>RetinaFace</a:t>
            </a: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 for frames extraction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endParaRPr lang="en-US" sz="1400" b="1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The main problems were due to a large amount of time during training, the data that weren’t normalized, the absence of a CNN as feature extractor and the combination of all of them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endParaRPr lang="en-US" sz="16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endParaRPr lang="en-US" sz="16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endParaRPr 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98B859E4-0399-9E3B-3ADF-6367AAD883E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4515"/>
          <a:stretch>
            <a:fillRect/>
          </a:stretch>
        </p:blipFill>
        <p:spPr>
          <a:xfrm>
            <a:off x="7829674" y="1920685"/>
            <a:ext cx="3906581" cy="4836854"/>
          </a:xfrm>
          <a:prstGeom prst="rect">
            <a:avLst/>
          </a:prstGeom>
        </p:spPr>
      </p:pic>
      <p:pic>
        <p:nvPicPr>
          <p:cNvPr id="15" name="Elemento grafico 14" descr="Avvertenza">
            <a:extLst>
              <a:ext uri="{FF2B5EF4-FFF2-40B4-BE49-F238E27FC236}">
                <a16:creationId xmlns:a16="http://schemas.microsoft.com/office/drawing/2014/main" id="{EB76CFDD-C269-A7D0-F440-B804F5A697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11623" y="4480765"/>
            <a:ext cx="1757901" cy="1757901"/>
          </a:xfrm>
          <a:prstGeom prst="rect">
            <a:avLst/>
          </a:prstGeom>
        </p:spPr>
      </p:pic>
      <p:pic>
        <p:nvPicPr>
          <p:cNvPr id="17" name="Elemento grafico 16" descr="Segnale di divieto">
            <a:extLst>
              <a:ext uri="{FF2B5EF4-FFF2-40B4-BE49-F238E27FC236}">
                <a16:creationId xmlns:a16="http://schemas.microsoft.com/office/drawing/2014/main" id="{B7B614C1-4F80-BD45-D17B-106DECA857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430508" y="2937193"/>
            <a:ext cx="1674016" cy="1674016"/>
          </a:xfrm>
          <a:prstGeom prst="rect">
            <a:avLst/>
          </a:prstGeom>
        </p:spPr>
      </p:pic>
      <p:pic>
        <p:nvPicPr>
          <p:cNvPr id="19" name="Elemento grafico 18" descr="Guida">
            <a:extLst>
              <a:ext uri="{FF2B5EF4-FFF2-40B4-BE49-F238E27FC236}">
                <a16:creationId xmlns:a16="http://schemas.microsoft.com/office/drawing/2014/main" id="{E9E4CBEB-E3A8-9ADE-CD1B-5DA9F41A389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97082" y="2000661"/>
            <a:ext cx="1121139" cy="1121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355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B56BB8F-CE69-A540-A218-0746556F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Results</a:t>
            </a:r>
            <a:r>
              <a:rPr lang="it-IT" dirty="0"/>
              <a:t> </a:t>
            </a:r>
            <a:r>
              <a:rPr lang="it-IT" dirty="0" err="1"/>
              <a:t>obtained</a:t>
            </a:r>
            <a:endParaRPr lang="it-IT" dirty="0"/>
          </a:p>
        </p:txBody>
      </p:sp>
      <p:pic>
        <p:nvPicPr>
          <p:cNvPr id="11" name="Segnaposto contenuto 10">
            <a:extLst>
              <a:ext uri="{FF2B5EF4-FFF2-40B4-BE49-F238E27FC236}">
                <a16:creationId xmlns:a16="http://schemas.microsoft.com/office/drawing/2014/main" id="{8B52F3BB-10A6-E211-E9BC-850818405E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3183" y="2398549"/>
            <a:ext cx="4413885" cy="3678238"/>
          </a:xfr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8EE52C48-2509-F5AB-85A0-CC329A989C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064" y="2123818"/>
            <a:ext cx="5543835" cy="1968601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D42BE33-D40B-3639-8161-FF45B10F5E13}"/>
              </a:ext>
            </a:extLst>
          </p:cNvPr>
          <p:cNvSpPr txBox="1"/>
          <p:nvPr/>
        </p:nvSpPr>
        <p:spPr>
          <a:xfrm>
            <a:off x="425064" y="4170157"/>
            <a:ext cx="7198119" cy="2314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The results shown here refer to the test phase performed on a balanced dataset composed of both original and manipulated videos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</a:pPr>
            <a:b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The model is perfect at recognizing real videos, while 22 fake videos were misclassified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</a:pPr>
            <a:b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Overall, the performance is very strong, with a total accuracy of 88.78% and a high general F1-score</a:t>
            </a:r>
            <a:endParaRPr lang="it-IT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2690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E56D569-32F0-1471-2933-880AA0E98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CONCLUSIONS and future work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917F0F1-9F46-868A-C147-6A0E6779A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681" y="2180496"/>
            <a:ext cx="7308071" cy="3678303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it-IT" sz="1600" b="1" dirty="0">
                <a:solidFill>
                  <a:schemeClr val="accent1">
                    <a:lumMod val="50000"/>
                  </a:schemeClr>
                </a:solidFill>
              </a:rPr>
              <a:t>The model </a:t>
            </a:r>
            <a:r>
              <a:rPr lang="it-IT" sz="1600" b="1" dirty="0" err="1">
                <a:solidFill>
                  <a:schemeClr val="accent1">
                    <a:lumMod val="50000"/>
                  </a:schemeClr>
                </a:solidFill>
              </a:rPr>
              <a:t>presented</a:t>
            </a:r>
            <a:r>
              <a:rPr lang="it-IT" sz="16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sz="1600" b="1" dirty="0" err="1">
                <a:solidFill>
                  <a:schemeClr val="accent1">
                    <a:lumMod val="50000"/>
                  </a:schemeClr>
                </a:solidFill>
              </a:rPr>
              <a:t>is</a:t>
            </a:r>
            <a:r>
              <a:rPr lang="it-IT" sz="1600" b="1" dirty="0">
                <a:solidFill>
                  <a:schemeClr val="accent1">
                    <a:lumMod val="50000"/>
                  </a:schemeClr>
                </a:solidFill>
              </a:rPr>
              <a:t> good in </a:t>
            </a:r>
            <a:r>
              <a:rPr lang="it-IT" sz="1600" b="1" dirty="0" err="1">
                <a:solidFill>
                  <a:schemeClr val="accent1">
                    <a:lumMod val="50000"/>
                  </a:schemeClr>
                </a:solidFill>
              </a:rPr>
              <a:t>real</a:t>
            </a:r>
            <a:r>
              <a:rPr lang="it-IT" sz="1600" b="1" dirty="0">
                <a:solidFill>
                  <a:schemeClr val="accent1">
                    <a:lumMod val="50000"/>
                  </a:schemeClr>
                </a:solidFill>
              </a:rPr>
              <a:t>/fake </a:t>
            </a:r>
            <a:r>
              <a:rPr lang="it-IT" sz="1600" b="1" dirty="0" err="1">
                <a:solidFill>
                  <a:schemeClr val="accent1">
                    <a:lumMod val="50000"/>
                  </a:schemeClr>
                </a:solidFill>
              </a:rPr>
              <a:t>discrimination</a:t>
            </a:r>
            <a:endParaRPr lang="it-IT" sz="1600" b="1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endParaRPr lang="it-IT" sz="1600" b="1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The main errors involve fake videos that were not detected (22 out of 99), indicating room for improvement</a:t>
            </a:r>
          </a:p>
          <a:p>
            <a:pPr>
              <a:buFont typeface="Wingdings" panose="05000000000000000000" pitchFamily="2" charset="2"/>
              <a:buChar char="v"/>
            </a:pPr>
            <a:endParaRPr lang="en-US" sz="1600" b="1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Explore the use of techniques to improve performance on unseen manipulation methods</a:t>
            </a:r>
          </a:p>
          <a:p>
            <a:pPr>
              <a:buFont typeface="Wingdings" panose="05000000000000000000" pitchFamily="2" charset="2"/>
              <a:buChar char="v"/>
            </a:pPr>
            <a:endParaRPr lang="en-US" sz="1600" b="1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Integrate audio, metadata, and compression artifacts for more comprehensive detection</a:t>
            </a:r>
            <a:endParaRPr lang="it-IT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EF7B50F-34B5-2A8A-B12A-36ED8B4EB7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394" r="31626"/>
          <a:stretch>
            <a:fillRect/>
          </a:stretch>
        </p:blipFill>
        <p:spPr>
          <a:xfrm>
            <a:off x="7781745" y="1881162"/>
            <a:ext cx="3974242" cy="4736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2178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62FBEEE8-D135-BB4F-3745-F6A7F01496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4D429A32-43DA-6679-0DB1-CA926EB11EAF}"/>
              </a:ext>
            </a:extLst>
          </p:cNvPr>
          <p:cNvSpPr/>
          <p:nvPr/>
        </p:nvSpPr>
        <p:spPr>
          <a:xfrm>
            <a:off x="1716579" y="2551837"/>
            <a:ext cx="8420792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it-IT" sz="5400" dirty="0">
                <a:ln w="0"/>
                <a:solidFill>
                  <a:schemeClr val="accent3"/>
                </a:solidFill>
                <a:effectLst>
                  <a:reflection blurRad="6350" stA="53000" endA="300" endPos="35500" dir="5400000" sy="-90000" algn="bl" rotWithShape="0"/>
                </a:effectLst>
                <a:latin typeface="AniMe Vision - MB_EN" panose="00000500000000000000" pitchFamily="2" charset="0"/>
              </a:rPr>
              <a:t>THANKS FOR THE ATTENTION</a:t>
            </a:r>
          </a:p>
        </p:txBody>
      </p:sp>
    </p:spTree>
    <p:extLst>
      <p:ext uri="{BB962C8B-B14F-4D97-AF65-F5344CB8AC3E}">
        <p14:creationId xmlns:p14="http://schemas.microsoft.com/office/powerpoint/2010/main" val="346046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69B657-A828-D10A-3211-AC7039E2B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 Deepfake?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2D938BB-A6CB-9A8A-F18C-B6EDBE1E9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2688" y="1866926"/>
            <a:ext cx="4422789" cy="4841407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91C8B285-DA79-F694-AFC9-F65489E13848}"/>
              </a:ext>
            </a:extLst>
          </p:cNvPr>
          <p:cNvSpPr txBox="1"/>
          <p:nvPr/>
        </p:nvSpPr>
        <p:spPr>
          <a:xfrm>
            <a:off x="581192" y="2620186"/>
            <a:ext cx="52280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A </a:t>
            </a:r>
            <a:r>
              <a:rPr lang="en-US" b="1" i="1" dirty="0">
                <a:solidFill>
                  <a:schemeClr val="accent1">
                    <a:lumMod val="50000"/>
                  </a:schemeClr>
                </a:solidFill>
              </a:rPr>
              <a:t>deepfake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 is a type of media (video, audio, or image) altered using artificial intelligence to make it appear that someone said or did something they never actually did.</a:t>
            </a:r>
          </a:p>
          <a:p>
            <a:br>
              <a:rPr lang="en-US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It uses neural networks, especially GANs, to realistically replace faces or voices.</a:t>
            </a:r>
          </a:p>
          <a:p>
            <a:br>
              <a:rPr lang="en-US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Deepfakes can be used for satire, art, or, unfortunately, for manipulation and disinformation.</a:t>
            </a:r>
            <a:endParaRPr lang="it-IT" b="1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34372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4436E5-DF3A-F8A9-E134-D54A6C1FC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Deepfake </a:t>
            </a:r>
            <a:r>
              <a:rPr lang="it-IT" dirty="0" err="1"/>
              <a:t>detection</a:t>
            </a:r>
            <a:r>
              <a:rPr lang="it-IT" dirty="0"/>
              <a:t>: state of art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B68CA30-2BE2-B494-7FB3-9B7816D913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475" y="2069785"/>
            <a:ext cx="8755529" cy="4458129"/>
          </a:xfrm>
        </p:spPr>
        <p:txBody>
          <a:bodyPr>
            <a:normAutofit fontScale="40000" lnSpcReduction="20000"/>
          </a:bodyPr>
          <a:lstStyle/>
          <a:p>
            <a:pPr marL="0" indent="0">
              <a:lnSpc>
                <a:spcPct val="105000"/>
              </a:lnSpc>
              <a:buNone/>
            </a:pPr>
            <a:r>
              <a:rPr lang="en-US" sz="4500" b="1" dirty="0">
                <a:solidFill>
                  <a:schemeClr val="accent1">
                    <a:lumMod val="50000"/>
                  </a:schemeClr>
                </a:solidFill>
              </a:rPr>
              <a:t>Deepfake Video Detection through Optical Flow based CNN </a:t>
            </a:r>
          </a:p>
          <a:p>
            <a:pPr marL="612000" lvl="3">
              <a:lnSpc>
                <a:spcPct val="105000"/>
              </a:lnSpc>
              <a:buFont typeface="Wingdings" panose="05000000000000000000" pitchFamily="2" charset="2"/>
              <a:buChar char="v"/>
            </a:pPr>
            <a:r>
              <a:rPr lang="en-US" sz="4000" b="1" dirty="0">
                <a:solidFill>
                  <a:schemeClr val="accent1">
                    <a:lumMod val="50000"/>
                  </a:schemeClr>
                </a:solidFill>
              </a:rPr>
              <a:t>optical flow fields </a:t>
            </a:r>
          </a:p>
          <a:p>
            <a:pPr marL="612000" lvl="3">
              <a:lnSpc>
                <a:spcPct val="105000"/>
              </a:lnSpc>
              <a:buFont typeface="Wingdings" panose="05000000000000000000" pitchFamily="2" charset="2"/>
              <a:buChar char="v"/>
            </a:pPr>
            <a:r>
              <a:rPr lang="en-US" sz="4000" b="1" dirty="0">
                <a:solidFill>
                  <a:schemeClr val="accent1">
                    <a:lumMod val="50000"/>
                  </a:schemeClr>
                </a:solidFill>
              </a:rPr>
              <a:t>CNN to highlight inter-frame motion inconsistencies</a:t>
            </a:r>
            <a:endParaRPr lang="it-IT" sz="40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0" indent="0">
              <a:lnSpc>
                <a:spcPct val="115000"/>
              </a:lnSpc>
              <a:buNone/>
            </a:pPr>
            <a:r>
              <a:rPr lang="en-US" sz="4500" b="1" dirty="0" err="1">
                <a:solidFill>
                  <a:schemeClr val="accent1">
                    <a:lumMod val="50000"/>
                  </a:schemeClr>
                </a:solidFill>
              </a:rPr>
              <a:t>FaceForensics</a:t>
            </a:r>
            <a:r>
              <a:rPr lang="en-US" sz="4500" b="1" dirty="0">
                <a:solidFill>
                  <a:schemeClr val="accent1">
                    <a:lumMod val="50000"/>
                  </a:schemeClr>
                </a:solidFill>
              </a:rPr>
              <a:t>++: Learning to Detect Manipulated Facial Images</a:t>
            </a:r>
          </a:p>
          <a:p>
            <a:pPr marL="612000" lvl="3">
              <a:lnSpc>
                <a:spcPct val="115000"/>
              </a:lnSpc>
              <a:buFont typeface="Wingdings" panose="05000000000000000000" pitchFamily="2" charset="2"/>
              <a:buChar char="v"/>
            </a:pPr>
            <a:r>
              <a:rPr lang="it-IT" sz="4000" b="1" dirty="0">
                <a:solidFill>
                  <a:schemeClr val="accent1">
                    <a:lumMod val="50000"/>
                  </a:schemeClr>
                </a:solidFill>
              </a:rPr>
              <a:t>large-scale benchmark</a:t>
            </a:r>
          </a:p>
          <a:p>
            <a:pPr marL="612000" lvl="3">
              <a:lnSpc>
                <a:spcPct val="115000"/>
              </a:lnSpc>
              <a:buFont typeface="Wingdings" panose="05000000000000000000" pitchFamily="2" charset="2"/>
              <a:buChar char="v"/>
            </a:pPr>
            <a:r>
              <a:rPr lang="en-US" sz="4000" b="1" dirty="0">
                <a:solidFill>
                  <a:schemeClr val="accent1">
                    <a:lumMod val="50000"/>
                  </a:schemeClr>
                </a:solidFill>
              </a:rPr>
              <a:t>deep learning detectors </a:t>
            </a:r>
          </a:p>
          <a:p>
            <a:pPr marL="612000" lvl="3">
              <a:lnSpc>
                <a:spcPct val="115000"/>
              </a:lnSpc>
              <a:buFont typeface="Wingdings" panose="05000000000000000000" pitchFamily="2" charset="2"/>
              <a:buChar char="v"/>
            </a:pPr>
            <a:r>
              <a:rPr lang="en-US" sz="4000" b="1" dirty="0">
                <a:solidFill>
                  <a:schemeClr val="accent1">
                    <a:lumMod val="50000"/>
                  </a:schemeClr>
                </a:solidFill>
              </a:rPr>
              <a:t>&gt;99% accuracy on raw and &gt;95% on compressed data</a:t>
            </a:r>
            <a:endParaRPr lang="it-IT" sz="40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it-IT" sz="4500" b="1" dirty="0" err="1">
                <a:solidFill>
                  <a:schemeClr val="accent1">
                    <a:lumMod val="50000"/>
                  </a:schemeClr>
                </a:solidFill>
              </a:rPr>
              <a:t>Improved</a:t>
            </a:r>
            <a:r>
              <a:rPr lang="it-IT" sz="4500" b="1" dirty="0">
                <a:solidFill>
                  <a:schemeClr val="accent1">
                    <a:lumMod val="50000"/>
                  </a:schemeClr>
                </a:solidFill>
              </a:rPr>
              <a:t> Optical Flow </a:t>
            </a:r>
            <a:r>
              <a:rPr lang="it-IT" sz="4500" b="1" dirty="0" err="1">
                <a:solidFill>
                  <a:schemeClr val="accent1">
                    <a:lumMod val="50000"/>
                  </a:schemeClr>
                </a:solidFill>
              </a:rPr>
              <a:t>Estimation</a:t>
            </a:r>
            <a:r>
              <a:rPr lang="it-IT" sz="4500" b="1" dirty="0">
                <a:solidFill>
                  <a:schemeClr val="accent1">
                    <a:lumMod val="50000"/>
                  </a:schemeClr>
                </a:solidFill>
              </a:rPr>
              <a:t> Method for Deepfake </a:t>
            </a:r>
            <a:r>
              <a:rPr lang="it-IT" sz="4500" b="1" dirty="0" err="1">
                <a:solidFill>
                  <a:schemeClr val="accent1">
                    <a:lumMod val="50000"/>
                  </a:schemeClr>
                </a:solidFill>
              </a:rPr>
              <a:t>Videos</a:t>
            </a:r>
            <a:endParaRPr lang="it-IT" sz="45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612000" lvl="3">
              <a:lnSpc>
                <a:spcPct val="105000"/>
              </a:lnSpc>
              <a:buFont typeface="Wingdings" panose="05000000000000000000" pitchFamily="2" charset="2"/>
              <a:buChar char="v"/>
            </a:pPr>
            <a:r>
              <a:rPr lang="it-IT" sz="4000" b="1" dirty="0">
                <a:solidFill>
                  <a:schemeClr val="accent1">
                    <a:lumMod val="50000"/>
                  </a:schemeClr>
                </a:solidFill>
              </a:rPr>
              <a:t>optical flow </a:t>
            </a:r>
            <a:r>
              <a:rPr lang="it-IT" sz="4000" b="1" dirty="0" err="1">
                <a:solidFill>
                  <a:schemeClr val="accent1">
                    <a:lumMod val="50000"/>
                  </a:schemeClr>
                </a:solidFill>
              </a:rPr>
              <a:t>estimation</a:t>
            </a:r>
            <a:endParaRPr lang="it-IT" sz="40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612000" lvl="3">
              <a:lnSpc>
                <a:spcPct val="105000"/>
              </a:lnSpc>
              <a:buFont typeface="Wingdings" panose="05000000000000000000" pitchFamily="2" charset="2"/>
              <a:buChar char="v"/>
            </a:pPr>
            <a:r>
              <a:rPr lang="it-IT" sz="4000" b="1" dirty="0">
                <a:solidFill>
                  <a:schemeClr val="accent1">
                    <a:lumMod val="50000"/>
                  </a:schemeClr>
                </a:solidFill>
              </a:rPr>
              <a:t>CNN </a:t>
            </a:r>
            <a:r>
              <a:rPr lang="it-IT" sz="4000" b="1" dirty="0" err="1">
                <a:solidFill>
                  <a:schemeClr val="accent1">
                    <a:lumMod val="50000"/>
                  </a:schemeClr>
                </a:solidFill>
              </a:rPr>
              <a:t>classifiers</a:t>
            </a:r>
            <a:endParaRPr lang="it-IT" sz="40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612000" lvl="3">
              <a:lnSpc>
                <a:spcPct val="105000"/>
              </a:lnSpc>
              <a:buFont typeface="Wingdings" panose="05000000000000000000" pitchFamily="2" charset="2"/>
              <a:buChar char="v"/>
            </a:pPr>
            <a:r>
              <a:rPr lang="it-IT" sz="4000" b="1" dirty="0">
                <a:solidFill>
                  <a:schemeClr val="accent1">
                    <a:lumMod val="50000"/>
                  </a:schemeClr>
                </a:solidFill>
              </a:rPr>
              <a:t>~82% </a:t>
            </a:r>
            <a:r>
              <a:rPr lang="it-IT" sz="4000" b="1" dirty="0" err="1">
                <a:solidFill>
                  <a:schemeClr val="accent1">
                    <a:lumMod val="50000"/>
                  </a:schemeClr>
                </a:solidFill>
              </a:rPr>
              <a:t>accuracy</a:t>
            </a:r>
            <a:r>
              <a:rPr lang="en-US" sz="4000" b="1" dirty="0" err="1">
                <a:solidFill>
                  <a:schemeClr val="accent1">
                    <a:lumMod val="50000"/>
                  </a:schemeClr>
                </a:solidFill>
              </a:rPr>
              <a:t>FaceForensics</a:t>
            </a:r>
            <a:r>
              <a:rPr lang="en-US" sz="4000" b="1" dirty="0">
                <a:solidFill>
                  <a:schemeClr val="accent1">
                    <a:lumMod val="50000"/>
                  </a:schemeClr>
                </a:solidFill>
              </a:rPr>
              <a:t>++: Learning to Detect Manipulated Facial Images</a:t>
            </a:r>
          </a:p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E353991-8364-F9AA-B6A1-B0102C5AB71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2948"/>
          <a:stretch>
            <a:fillRect/>
          </a:stretch>
        </p:blipFill>
        <p:spPr>
          <a:xfrm>
            <a:off x="9479108" y="1915177"/>
            <a:ext cx="2283417" cy="4748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849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BB0BE69B-C81E-D874-8965-AA2AFD936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it-IT" dirty="0" err="1"/>
              <a:t>Enhanced</a:t>
            </a:r>
            <a:r>
              <a:rPr lang="it-IT" dirty="0"/>
              <a:t> deepfake </a:t>
            </a:r>
            <a:r>
              <a:rPr lang="it-IT" dirty="0" err="1"/>
              <a:t>detection</a:t>
            </a:r>
            <a:endParaRPr lang="it-IT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C359462-DF8E-495E-E574-54678B43A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92" y="2006172"/>
            <a:ext cx="10912660" cy="4505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199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868541-B636-CDA0-4226-D1C7219BE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A4700D20-798F-CEFB-FBB4-A39E54B4A6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6151116"/>
              </p:ext>
            </p:extLst>
          </p:nvPr>
        </p:nvGraphicFramePr>
        <p:xfrm>
          <a:off x="286864" y="3117366"/>
          <a:ext cx="11323944" cy="18072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CasellaDiTesto 4">
            <a:extLst>
              <a:ext uri="{FF2B5EF4-FFF2-40B4-BE49-F238E27FC236}">
                <a16:creationId xmlns:a16="http://schemas.microsoft.com/office/drawing/2014/main" id="{7AA6B441-3FDE-B1FE-8BED-8D85681F5BDD}"/>
              </a:ext>
            </a:extLst>
          </p:cNvPr>
          <p:cNvSpPr txBox="1"/>
          <p:nvPr/>
        </p:nvSpPr>
        <p:spPr>
          <a:xfrm>
            <a:off x="402069" y="1935411"/>
            <a:ext cx="113878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The dataset used in this work is taken from </a:t>
            </a:r>
            <a:r>
              <a:rPr lang="en-US" sz="2000" b="1" dirty="0" err="1"/>
              <a:t>FaceForensics</a:t>
            </a:r>
            <a:r>
              <a:rPr lang="en-US" sz="2000" b="1" dirty="0"/>
              <a:t>++, using the raw videos. For manipulated samples, the following manipulation categories were selected:</a:t>
            </a:r>
            <a:r>
              <a:rPr lang="it-IT" sz="2000" b="1" dirty="0"/>
              <a:t> </a:t>
            </a:r>
            <a:r>
              <a:rPr lang="it-IT" sz="2000" b="1" dirty="0" err="1"/>
              <a:t>DeepFakes</a:t>
            </a:r>
            <a:r>
              <a:rPr lang="it-IT" sz="2000" b="1" dirty="0"/>
              <a:t>, Face2Face and </a:t>
            </a:r>
            <a:r>
              <a:rPr lang="it-IT" sz="2000" b="1" dirty="0" err="1"/>
              <a:t>FaceSwap</a:t>
            </a:r>
            <a:endParaRPr lang="it-IT" sz="2000" b="1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83512C6-3468-2B1C-EE95-72B81D354D6E}"/>
              </a:ext>
            </a:extLst>
          </p:cNvPr>
          <p:cNvSpPr txBox="1"/>
          <p:nvPr/>
        </p:nvSpPr>
        <p:spPr>
          <a:xfrm>
            <a:off x="402069" y="5301880"/>
            <a:ext cx="109315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To build a balanced training dataset, the following videos were selected: 500 real videos and 166 manipulated videos per category. For the test set: approximately 100 real videos and 33 manipulated videos per category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92424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73D6E9D-E18A-D257-332A-3987768C1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Frame </a:t>
            </a:r>
            <a:r>
              <a:rPr lang="it-IT" dirty="0" err="1"/>
              <a:t>extraction</a:t>
            </a:r>
            <a:r>
              <a:rPr lang="it-IT" dirty="0"/>
              <a:t> + optical flow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3839D079-8D15-7685-3BD6-818C9BDFFF0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62133" y="1959305"/>
                <a:ext cx="7177002" cy="4855640"/>
              </a:xfrm>
            </p:spPr>
            <p:txBody>
              <a:bodyPr>
                <a:normAutofit fontScale="92500" lnSpcReduction="10000"/>
              </a:bodyPr>
              <a:lstStyle/>
              <a:p>
                <a:pPr>
                  <a:buFont typeface="Wingdings" panose="05000000000000000000" pitchFamily="2" charset="2"/>
                  <a:buChar char="v"/>
                </a:pPr>
                <a:r>
                  <a:rPr lang="it-IT" sz="2200" b="1" dirty="0">
                    <a:solidFill>
                      <a:schemeClr val="accent1">
                        <a:lumMod val="50000"/>
                      </a:schemeClr>
                    </a:solidFill>
                  </a:rPr>
                  <a:t>Face </a:t>
                </a:r>
                <a:r>
                  <a:rPr lang="it-IT" sz="22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Detection</a:t>
                </a:r>
                <a:r>
                  <a:rPr lang="it-IT" sz="2200" b="1" dirty="0">
                    <a:solidFill>
                      <a:schemeClr val="accent1">
                        <a:lumMod val="50000"/>
                      </a:schemeClr>
                    </a:solidFill>
                  </a:rPr>
                  <a:t> &amp; </a:t>
                </a:r>
                <a:r>
                  <a:rPr lang="it-IT" sz="22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Cropping</a:t>
                </a:r>
                <a:r>
                  <a:rPr lang="it-IT" sz="1900" b="1" dirty="0">
                    <a:solidFill>
                      <a:schemeClr val="accent1">
                        <a:lumMod val="50000"/>
                      </a:schemeClr>
                    </a:solidFill>
                  </a:rPr>
                  <a:t>: </a:t>
                </a:r>
              </a:p>
              <a:p>
                <a:pPr marL="324000" lvl="1" indent="0">
                  <a:buNone/>
                </a:pPr>
                <a:r>
                  <a:rPr lang="it-IT" sz="17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uses</a:t>
                </a:r>
                <a:r>
                  <a:rPr lang="it-IT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 </a:t>
                </a:r>
                <a:r>
                  <a:rPr lang="it-IT" sz="17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InsightFace</a:t>
                </a:r>
                <a:r>
                  <a:rPr lang="it-IT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 for high-</a:t>
                </a:r>
                <a:r>
                  <a:rPr lang="it-IT" sz="17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precision</a:t>
                </a:r>
                <a:r>
                  <a:rPr lang="it-IT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 face </a:t>
                </a:r>
                <a:r>
                  <a:rPr lang="it-IT" sz="17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detection</a:t>
                </a:r>
                <a:r>
                  <a:rPr lang="it-IT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, </a:t>
                </a:r>
                <a:r>
                  <a:rPr lang="en-US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crops face regions from the central portion of each video (default 10s),  applies letterbox resizing to standard size</a:t>
                </a:r>
                <a:endParaRPr lang="it-IT" sz="17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  <a:p>
                <a:pPr>
                  <a:buFont typeface="Wingdings" panose="05000000000000000000" pitchFamily="2" charset="2"/>
                  <a:buChar char="v"/>
                </a:pPr>
                <a:endParaRPr lang="it-IT" sz="17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  <a:p>
                <a:pPr>
                  <a:buFont typeface="Wingdings" panose="05000000000000000000" pitchFamily="2" charset="2"/>
                  <a:buChar char="v"/>
                </a:pPr>
                <a:r>
                  <a:rPr lang="it-IT" sz="2200" b="1" dirty="0">
                    <a:solidFill>
                      <a:schemeClr val="accent1">
                        <a:lumMod val="50000"/>
                      </a:schemeClr>
                    </a:solidFill>
                  </a:rPr>
                  <a:t>Optical Flow </a:t>
                </a:r>
                <a:r>
                  <a:rPr lang="it-IT" sz="22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Computation</a:t>
                </a:r>
                <a:r>
                  <a:rPr lang="it-IT" sz="1900" b="1" dirty="0">
                    <a:solidFill>
                      <a:schemeClr val="accent1">
                        <a:lumMod val="50000"/>
                      </a:schemeClr>
                    </a:solidFill>
                  </a:rPr>
                  <a:t>:</a:t>
                </a:r>
              </a:p>
              <a:p>
                <a:pPr marL="324000" lvl="1" indent="0">
                  <a:buNone/>
                </a:pPr>
                <a:r>
                  <a:rPr lang="it-IT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loads </a:t>
                </a:r>
                <a:r>
                  <a:rPr lang="it-IT" sz="17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pretrained</a:t>
                </a:r>
                <a:r>
                  <a:rPr lang="it-IT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 RAFT model, c</a:t>
                </a:r>
                <a:r>
                  <a:rPr lang="en-US" sz="17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omputes</a:t>
                </a:r>
                <a:r>
                  <a:rPr lang="en-US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 dense optical flow between pairs of cropped face frames, </a:t>
                </a:r>
                <a:r>
                  <a:rPr lang="it-IT" sz="17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saves</a:t>
                </a:r>
                <a:r>
                  <a:rPr lang="it-IT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 flow in .</a:t>
                </a:r>
                <a:r>
                  <a:rPr lang="it-IT" sz="17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npy</a:t>
                </a:r>
                <a:r>
                  <a:rPr lang="it-IT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,  .</a:t>
                </a:r>
                <a:r>
                  <a:rPr lang="it-IT" sz="17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flo</a:t>
                </a:r>
                <a:r>
                  <a:rPr lang="it-IT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 and .png for </a:t>
                </a:r>
                <a:r>
                  <a:rPr lang="it-IT" sz="17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visualization</a:t>
                </a:r>
                <a:endParaRPr lang="it-IT" sz="17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  <a:p>
                <a:pPr marL="324000" lvl="1" indent="0">
                  <a:buNone/>
                </a:pPr>
                <a:endParaRPr lang="it-IT" sz="17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  <a:p>
                <a:pPr>
                  <a:buFont typeface="Wingdings" panose="05000000000000000000" pitchFamily="2" charset="2"/>
                  <a:buChar char="v"/>
                </a:pPr>
                <a:r>
                  <a:rPr lang="it-IT" sz="2200" b="1" dirty="0">
                    <a:solidFill>
                      <a:schemeClr val="accent1">
                        <a:lumMod val="50000"/>
                      </a:schemeClr>
                    </a:solidFill>
                  </a:rPr>
                  <a:t>Optical Flow </a:t>
                </a:r>
                <a:r>
                  <a:rPr lang="it-IT" sz="22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Normalization</a:t>
                </a:r>
                <a:r>
                  <a:rPr lang="it-IT" sz="1900" b="1" dirty="0">
                    <a:solidFill>
                      <a:schemeClr val="accent1">
                        <a:lumMod val="50000"/>
                      </a:schemeClr>
                    </a:solidFill>
                  </a:rPr>
                  <a:t>:</a:t>
                </a:r>
              </a:p>
              <a:p>
                <a:pPr marL="324000" lvl="1" indent="0">
                  <a:buNone/>
                </a:pPr>
                <a:r>
                  <a:rPr lang="it-IT" sz="17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scans</a:t>
                </a:r>
                <a:r>
                  <a:rPr lang="it-IT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 for </a:t>
                </a:r>
                <a:r>
                  <a:rPr lang="it-IT" sz="17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all</a:t>
                </a:r>
                <a:r>
                  <a:rPr lang="it-IT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 .</a:t>
                </a:r>
                <a:r>
                  <a:rPr lang="it-IT" sz="17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npy</a:t>
                </a:r>
                <a:r>
                  <a:rPr lang="it-IT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 flows </a:t>
                </a:r>
                <a:r>
                  <a:rPr lang="en-US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to find the global minimum and maximum values of the flow data and a</a:t>
                </a:r>
                <a:r>
                  <a:rPr lang="it-IT" sz="17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pplies</a:t>
                </a:r>
                <a:r>
                  <a:rPr lang="it-IT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 min-max </a:t>
                </a:r>
                <a:r>
                  <a:rPr lang="it-IT" sz="17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normalization</a:t>
                </a:r>
                <a:endParaRPr lang="it-IT" sz="17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  <a:p>
                <a:pPr marL="3240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7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7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𝒇𝒍𝒐𝒘</m:t>
                          </m:r>
                        </m:e>
                        <m:sub>
                          <m:r>
                            <a:rPr lang="it-IT" sz="17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𝒏𝒐𝒓𝒎𝒂𝒍𝒊𝒛𝒆𝒅</m:t>
                          </m:r>
                        </m:sub>
                      </m:sSub>
                      <m:r>
                        <a:rPr lang="it-IT" sz="1700" b="1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sz="17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17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𝒇𝒍𝒐𝒘</m:t>
                          </m:r>
                          <m:r>
                            <a:rPr lang="it-IT" sz="17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it-IT" sz="1700" b="1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700" b="1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𝒎𝒊𝒏</m:t>
                              </m:r>
                            </m:e>
                            <m:sub>
                              <m:r>
                                <a:rPr lang="it-IT" sz="1700" b="1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𝒈𝒍𝒐𝒃𝒂𝒍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it-IT" sz="1700" b="1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700" b="1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𝒎𝒂𝒙</m:t>
                              </m:r>
                            </m:e>
                            <m:sub>
                              <m:r>
                                <a:rPr lang="it-IT" sz="1700" b="1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𝒈𝒍𝒐𝒃𝒂𝒍</m:t>
                              </m:r>
                            </m:sub>
                          </m:sSub>
                          <m:r>
                            <a:rPr lang="it-IT" sz="17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it-IT" sz="1700" b="1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700" b="1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𝒎𝒊𝒏</m:t>
                              </m:r>
                            </m:e>
                            <m:sub>
                              <m:r>
                                <a:rPr lang="it-IT" sz="1700" b="1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𝒈𝒍𝒐𝒃𝒂𝒍</m:t>
                              </m:r>
                            </m:sub>
                          </m:sSub>
                          <m:r>
                            <a:rPr lang="it-IT" sz="17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it-IT" sz="17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𝜺</m:t>
                          </m:r>
                        </m:den>
                      </m:f>
                    </m:oMath>
                  </m:oMathPara>
                </a14:m>
                <a:endParaRPr lang="it-IT" sz="1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  <a:p>
                <a:pPr marL="324000" lvl="1" indent="0">
                  <a:buNone/>
                </a:pPr>
                <a:endParaRPr lang="it-IT" sz="1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3839D079-8D15-7685-3BD6-818C9BDFFF0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62133" y="1959305"/>
                <a:ext cx="7177002" cy="4855640"/>
              </a:xfrm>
              <a:blipFill>
                <a:blip r:embed="rId3"/>
                <a:stretch>
                  <a:fillRect l="-595" t="-2635" r="-59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Immagine 8">
            <a:extLst>
              <a:ext uri="{FF2B5EF4-FFF2-40B4-BE49-F238E27FC236}">
                <a16:creationId xmlns:a16="http://schemas.microsoft.com/office/drawing/2014/main" id="{84F0C1F1-EDFC-596C-340A-E2EEB9B898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542418" y="2524189"/>
            <a:ext cx="4855639" cy="353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470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43DC5E5-4A8C-6342-371A-D858202A8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Depth </a:t>
            </a:r>
            <a:r>
              <a:rPr lang="it-IT" dirty="0" err="1"/>
              <a:t>estimation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Segnaposto contenuto 2">
                <a:extLst>
                  <a:ext uri="{FF2B5EF4-FFF2-40B4-BE49-F238E27FC236}">
                    <a16:creationId xmlns:a16="http://schemas.microsoft.com/office/drawing/2014/main" id="{3914F415-5AB2-6F35-ABFB-9A5F02C3643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2133" y="1959305"/>
                <a:ext cx="7177002" cy="4855640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marL="306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1pPr>
                <a:lvl2pPr marL="630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00000" indent="-270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4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24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60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19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6pPr>
                <a:lvl7pPr marL="22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7pPr>
                <a:lvl8pPr marL="25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8pPr>
                <a:lvl9pPr marL="28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buFont typeface="Wingdings" panose="05000000000000000000" pitchFamily="2" charset="2"/>
                  <a:buChar char="v"/>
                </a:pPr>
                <a:r>
                  <a:rPr lang="it-IT" sz="2200" b="1" dirty="0">
                    <a:solidFill>
                      <a:schemeClr val="accent1">
                        <a:lumMod val="50000"/>
                      </a:schemeClr>
                    </a:solidFill>
                  </a:rPr>
                  <a:t>Depth </a:t>
                </a:r>
                <a:r>
                  <a:rPr lang="it-IT" sz="22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Estimation</a:t>
                </a:r>
                <a:r>
                  <a:rPr lang="it-IT" sz="2200" b="1" dirty="0">
                    <a:solidFill>
                      <a:schemeClr val="accent1">
                        <a:lumMod val="50000"/>
                      </a:schemeClr>
                    </a:solidFill>
                  </a:rPr>
                  <a:t> </a:t>
                </a:r>
                <a:r>
                  <a:rPr lang="it-IT" sz="22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Process</a:t>
                </a:r>
                <a:r>
                  <a:rPr lang="it-IT" sz="1900" b="1" dirty="0">
                    <a:solidFill>
                      <a:schemeClr val="accent1">
                        <a:lumMod val="50000"/>
                      </a:schemeClr>
                    </a:solidFill>
                  </a:rPr>
                  <a:t>: </a:t>
                </a:r>
              </a:p>
              <a:p>
                <a:pPr marL="324000" lvl="1" indent="0">
                  <a:buNone/>
                </a:pPr>
                <a:r>
                  <a:rPr lang="en-US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loads the </a:t>
                </a:r>
                <a:r>
                  <a:rPr lang="en-US" sz="17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DPT_Large</a:t>
                </a:r>
                <a:r>
                  <a:rPr lang="en-US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 model, for each frame, predicts a dense depth map, uses bicubic interpolation to match input image size</a:t>
                </a:r>
                <a:endParaRPr lang="it-IT" sz="17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  <a:p>
                <a:pPr marL="324000" lvl="1" indent="0">
                  <a:buFont typeface="Wingdings 2" panose="05020102010507070707" pitchFamily="18" charset="2"/>
                  <a:buNone/>
                </a:pPr>
                <a:endParaRPr lang="it-IT" sz="17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  <a:p>
                <a:pPr>
                  <a:buFont typeface="Wingdings" panose="05000000000000000000" pitchFamily="2" charset="2"/>
                  <a:buChar char="v"/>
                </a:pPr>
                <a:r>
                  <a:rPr lang="it-IT" sz="2200" b="1" dirty="0">
                    <a:solidFill>
                      <a:schemeClr val="accent1">
                        <a:lumMod val="50000"/>
                      </a:schemeClr>
                    </a:solidFill>
                  </a:rPr>
                  <a:t>Depth </a:t>
                </a:r>
                <a:r>
                  <a:rPr lang="it-IT" sz="22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Normalization</a:t>
                </a:r>
                <a:r>
                  <a:rPr lang="it-IT" sz="1900" b="1" dirty="0">
                    <a:solidFill>
                      <a:schemeClr val="accent1">
                        <a:lumMod val="50000"/>
                      </a:schemeClr>
                    </a:solidFill>
                  </a:rPr>
                  <a:t>:</a:t>
                </a:r>
              </a:p>
              <a:p>
                <a:pPr marL="324000" lvl="1" indent="0">
                  <a:buFont typeface="Wingdings 2" panose="05020102010507070707" pitchFamily="18" charset="2"/>
                  <a:buNone/>
                </a:pPr>
                <a:r>
                  <a:rPr lang="it-IT" sz="17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scans</a:t>
                </a:r>
                <a:r>
                  <a:rPr lang="it-IT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 for </a:t>
                </a:r>
                <a:r>
                  <a:rPr lang="it-IT" sz="17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all</a:t>
                </a:r>
                <a:r>
                  <a:rPr lang="it-IT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 .</a:t>
                </a:r>
                <a:r>
                  <a:rPr lang="it-IT" sz="17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npy</a:t>
                </a:r>
                <a:r>
                  <a:rPr lang="it-IT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 </a:t>
                </a:r>
                <a:r>
                  <a:rPr lang="it-IT" sz="17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depths</a:t>
                </a:r>
                <a:r>
                  <a:rPr lang="it-IT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 </a:t>
                </a:r>
                <a:r>
                  <a:rPr lang="en-US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to find the global minimum and maximum values and a</a:t>
                </a:r>
                <a:r>
                  <a:rPr lang="it-IT" sz="17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pplies</a:t>
                </a:r>
                <a:r>
                  <a:rPr lang="it-IT" sz="1700" b="1" dirty="0">
                    <a:solidFill>
                      <a:schemeClr val="accent1">
                        <a:lumMod val="50000"/>
                      </a:schemeClr>
                    </a:solidFill>
                  </a:rPr>
                  <a:t> min-max </a:t>
                </a:r>
                <a:r>
                  <a:rPr lang="it-IT" sz="1700" b="1" dirty="0" err="1">
                    <a:solidFill>
                      <a:schemeClr val="accent1">
                        <a:lumMod val="50000"/>
                      </a:schemeClr>
                    </a:solidFill>
                  </a:rPr>
                  <a:t>normalization</a:t>
                </a:r>
                <a:endParaRPr lang="it-IT" sz="17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  <a:p>
                <a:pPr marL="324000" lvl="1" indent="0">
                  <a:buFont typeface="Wingdings 2" panose="05020102010507070707" pitchFamily="18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7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7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𝒅𝒆𝒑𝒕𝒉</m:t>
                          </m:r>
                        </m:e>
                        <m:sub>
                          <m:r>
                            <a:rPr lang="it-IT" sz="17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𝒏𝒐𝒓𝒎𝒂𝒍𝒊𝒛𝒆𝒅</m:t>
                          </m:r>
                        </m:sub>
                      </m:sSub>
                      <m:r>
                        <a:rPr lang="it-IT" sz="1700" b="1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sz="17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17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𝒅𝒆𝒑𝒕𝒉</m:t>
                          </m:r>
                          <m:r>
                            <a:rPr lang="it-IT" sz="17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it-IT" sz="1700" b="1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700" b="1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𝒎𝒊𝒏</m:t>
                              </m:r>
                            </m:e>
                            <m:sub>
                              <m:r>
                                <a:rPr lang="it-IT" sz="1700" b="1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𝒈𝒍𝒐𝒃𝒂𝒍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it-IT" sz="1700" b="1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700" b="1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𝒎𝒂𝒙</m:t>
                              </m:r>
                            </m:e>
                            <m:sub>
                              <m:r>
                                <a:rPr lang="it-IT" sz="1700" b="1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𝒈𝒍𝒐𝒃𝒂𝒍</m:t>
                              </m:r>
                            </m:sub>
                          </m:sSub>
                          <m:r>
                            <a:rPr lang="it-IT" sz="17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it-IT" sz="1700" b="1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700" b="1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𝒎𝒊𝒏</m:t>
                              </m:r>
                            </m:e>
                            <m:sub>
                              <m:r>
                                <a:rPr lang="it-IT" sz="1700" b="1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𝒈𝒍𝒐𝒃𝒂𝒍</m:t>
                              </m:r>
                            </m:sub>
                          </m:sSub>
                          <m:r>
                            <a:rPr lang="it-IT" sz="17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it-IT" sz="17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𝜺</m:t>
                          </m:r>
                        </m:den>
                      </m:f>
                    </m:oMath>
                  </m:oMathPara>
                </a14:m>
                <a:endParaRPr lang="it-IT" sz="1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  <a:p>
                <a:pPr marL="324000" lvl="1" indent="0">
                  <a:buFont typeface="Wingdings 2" panose="05020102010507070707" pitchFamily="18" charset="2"/>
                  <a:buNone/>
                </a:pPr>
                <a:endParaRPr lang="it-IT" sz="1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" name="Segnaposto contenuto 2">
                <a:extLst>
                  <a:ext uri="{FF2B5EF4-FFF2-40B4-BE49-F238E27FC236}">
                    <a16:creationId xmlns:a16="http://schemas.microsoft.com/office/drawing/2014/main" id="{3914F415-5AB2-6F35-ABFB-9A5F02C364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133" y="1959305"/>
                <a:ext cx="7177002" cy="4855640"/>
              </a:xfrm>
              <a:prstGeom prst="rect">
                <a:avLst/>
              </a:prstGeom>
              <a:blipFill>
                <a:blip r:embed="rId3"/>
                <a:stretch>
                  <a:fillRect l="-76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Immagine 16">
            <a:extLst>
              <a:ext uri="{FF2B5EF4-FFF2-40B4-BE49-F238E27FC236}">
                <a16:creationId xmlns:a16="http://schemas.microsoft.com/office/drawing/2014/main" id="{AEE89BE9-E6A9-DB7B-C854-F2B4548145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7802" y="1869094"/>
            <a:ext cx="3492066" cy="485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484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E3EBDE8-B843-961A-90F1-10E9764D0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Resnet-18 + transformer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D35E221-D3DB-ABB5-0369-B1804BD8FFB5}"/>
              </a:ext>
            </a:extLst>
          </p:cNvPr>
          <p:cNvSpPr txBox="1"/>
          <p:nvPr/>
        </p:nvSpPr>
        <p:spPr>
          <a:xfrm>
            <a:off x="446949" y="2259347"/>
            <a:ext cx="7503821" cy="4536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r>
              <a:rPr lang="it-IT" sz="1600" b="1" dirty="0">
                <a:solidFill>
                  <a:schemeClr val="accent1">
                    <a:lumMod val="50000"/>
                  </a:schemeClr>
                </a:solidFill>
              </a:rPr>
              <a:t>Dataset &amp; </a:t>
            </a:r>
            <a:r>
              <a:rPr lang="it-IT" sz="1600" b="1" dirty="0" err="1">
                <a:solidFill>
                  <a:schemeClr val="accent1">
                    <a:lumMod val="50000"/>
                  </a:schemeClr>
                </a:solidFill>
              </a:rPr>
              <a:t>Preprocessing</a:t>
            </a:r>
            <a:r>
              <a:rPr lang="it-IT" sz="1600" b="1" dirty="0">
                <a:solidFill>
                  <a:schemeClr val="accent1">
                    <a:lumMod val="50000"/>
                  </a:schemeClr>
                </a:solidFill>
              </a:rPr>
              <a:t>:  a custom class loads 7 frames per sample and </a:t>
            </a:r>
            <a:r>
              <a:rPr lang="it-IT" sz="1600" b="1" dirty="0" err="1">
                <a:solidFill>
                  <a:schemeClr val="accent1">
                    <a:lumMod val="50000"/>
                  </a:schemeClr>
                </a:solidFill>
              </a:rPr>
              <a:t>corresponding</a:t>
            </a:r>
            <a:r>
              <a:rPr lang="it-IT" sz="16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sz="1600" b="1" dirty="0" err="1">
                <a:solidFill>
                  <a:schemeClr val="accent1">
                    <a:lumMod val="50000"/>
                  </a:schemeClr>
                </a:solidFill>
              </a:rPr>
              <a:t>depths</a:t>
            </a:r>
            <a:r>
              <a:rPr lang="it-IT" sz="1600" b="1" dirty="0">
                <a:solidFill>
                  <a:schemeClr val="accent1">
                    <a:lumMod val="50000"/>
                  </a:schemeClr>
                </a:solidFill>
              </a:rPr>
              <a:t> and optical flows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endParaRPr lang="it-IT" sz="1600" b="1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r>
              <a:rPr lang="it-IT" sz="1600" b="1" dirty="0">
                <a:solidFill>
                  <a:schemeClr val="accent1">
                    <a:lumMod val="50000"/>
                  </a:schemeClr>
                </a:solidFill>
              </a:rPr>
              <a:t>CNN </a:t>
            </a:r>
            <a:r>
              <a:rPr lang="it-IT" sz="1600" b="1" dirty="0" err="1">
                <a:solidFill>
                  <a:schemeClr val="accent1">
                    <a:lumMod val="50000"/>
                  </a:schemeClr>
                </a:solidFill>
              </a:rPr>
              <a:t>Backbone</a:t>
            </a:r>
            <a:r>
              <a:rPr lang="it-IT" sz="1600" b="1" dirty="0">
                <a:solidFill>
                  <a:schemeClr val="accent1">
                    <a:lumMod val="50000"/>
                  </a:schemeClr>
                </a:solidFill>
              </a:rPr>
              <a:t> – </a:t>
            </a:r>
            <a:r>
              <a:rPr lang="it-IT" sz="1600" b="1" dirty="0" err="1">
                <a:solidFill>
                  <a:schemeClr val="accent1">
                    <a:lumMod val="50000"/>
                  </a:schemeClr>
                </a:solidFill>
              </a:rPr>
              <a:t>Modified</a:t>
            </a:r>
            <a:r>
              <a:rPr lang="it-IT" sz="1600" b="1" dirty="0">
                <a:solidFill>
                  <a:schemeClr val="accent1">
                    <a:lumMod val="50000"/>
                  </a:schemeClr>
                </a:solidFill>
              </a:rPr>
              <a:t> ResNet18:</a:t>
            </a:r>
          </a:p>
          <a:p>
            <a:pPr lvl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it-IT" altLang="it-IT" sz="1600" b="1" dirty="0" err="1">
                <a:solidFill>
                  <a:schemeClr val="accent1">
                    <a:lumMod val="50000"/>
                  </a:schemeClr>
                </a:solidFill>
              </a:rPr>
              <a:t>accepts</a:t>
            </a:r>
            <a:r>
              <a:rPr lang="it-IT" altLang="it-IT" sz="1600" b="1" dirty="0">
                <a:solidFill>
                  <a:schemeClr val="accent1">
                    <a:lumMod val="50000"/>
                  </a:schemeClr>
                </a:solidFill>
              </a:rPr>
              <a:t> 6-channel input: RGB (3) + Flow (2) + Depth (1)</a:t>
            </a:r>
            <a:endParaRPr lang="it-IT" sz="1600" b="1" dirty="0">
              <a:solidFill>
                <a:schemeClr val="accent1">
                  <a:lumMod val="50000"/>
                </a:schemeClr>
              </a:solidFill>
            </a:endParaRPr>
          </a:p>
          <a:p>
            <a:pPr lvl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it-IT" altLang="it-IT" sz="1600" b="1" dirty="0">
                <a:solidFill>
                  <a:schemeClr val="accent1">
                    <a:lumMod val="50000"/>
                  </a:schemeClr>
                </a:solidFill>
              </a:rPr>
              <a:t>outputs 512-dimensional feature </a:t>
            </a:r>
            <a:r>
              <a:rPr lang="it-IT" altLang="it-IT" sz="1600" b="1" dirty="0" err="1">
                <a:solidFill>
                  <a:schemeClr val="accent1">
                    <a:lumMod val="50000"/>
                  </a:schemeClr>
                </a:solidFill>
              </a:rPr>
              <a:t>vectors</a:t>
            </a:r>
            <a:r>
              <a:rPr lang="it-IT" altLang="it-IT" sz="16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altLang="it-IT" sz="1600" b="1" dirty="0" err="1">
                <a:solidFill>
                  <a:schemeClr val="accent1">
                    <a:lumMod val="50000"/>
                  </a:schemeClr>
                </a:solidFill>
              </a:rPr>
              <a:t>which</a:t>
            </a:r>
            <a:r>
              <a:rPr lang="it-IT" altLang="it-IT" sz="16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altLang="it-IT" sz="1600" b="1" dirty="0" err="1">
                <a:solidFill>
                  <a:schemeClr val="accent1">
                    <a:lumMod val="50000"/>
                  </a:schemeClr>
                </a:solidFill>
              </a:rPr>
              <a:t>encodes</a:t>
            </a:r>
            <a:r>
              <a:rPr lang="it-IT" altLang="it-IT" sz="16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altLang="it-IT" sz="1600" b="1" dirty="0" err="1">
                <a:solidFill>
                  <a:schemeClr val="accent1">
                    <a:lumMod val="50000"/>
                  </a:schemeClr>
                </a:solidFill>
              </a:rPr>
              <a:t>aspect</a:t>
            </a:r>
            <a:r>
              <a:rPr lang="it-IT" altLang="it-IT" sz="1600" b="1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it-IT" altLang="it-IT" sz="1600" b="1" dirty="0" err="1">
                <a:solidFill>
                  <a:schemeClr val="accent1">
                    <a:lumMod val="50000"/>
                  </a:schemeClr>
                </a:solidFill>
              </a:rPr>
              <a:t>moving</a:t>
            </a:r>
            <a:r>
              <a:rPr lang="it-IT" altLang="it-IT" sz="1600" b="1" dirty="0">
                <a:solidFill>
                  <a:schemeClr val="accent1">
                    <a:lumMod val="50000"/>
                  </a:schemeClr>
                </a:solidFill>
              </a:rPr>
              <a:t> and </a:t>
            </a:r>
            <a:r>
              <a:rPr lang="it-IT" altLang="it-IT" sz="1600" b="1" dirty="0" err="1">
                <a:solidFill>
                  <a:schemeClr val="accent1">
                    <a:lumMod val="50000"/>
                  </a:schemeClr>
                </a:solidFill>
              </a:rPr>
              <a:t>depth</a:t>
            </a:r>
            <a:endParaRPr lang="it-IT" altLang="it-IT" sz="1600" b="1" dirty="0">
              <a:solidFill>
                <a:schemeClr val="accent1">
                  <a:lumMod val="50000"/>
                </a:schemeClr>
              </a:solidFill>
            </a:endParaRPr>
          </a:p>
          <a:p>
            <a:pPr lvl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endParaRPr lang="it-IT" sz="1600" b="1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r>
              <a:rPr lang="it-IT" sz="1600" b="1" dirty="0">
                <a:solidFill>
                  <a:schemeClr val="accent1">
                    <a:lumMod val="50000"/>
                  </a:schemeClr>
                </a:solidFill>
              </a:rPr>
              <a:t>Transformer Head: </a:t>
            </a:r>
          </a:p>
          <a:p>
            <a:pPr lvl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it-IT" sz="1600" b="1" dirty="0" err="1">
                <a:solidFill>
                  <a:schemeClr val="accent1">
                    <a:lumMod val="50000"/>
                  </a:schemeClr>
                </a:solidFill>
              </a:rPr>
              <a:t>c</a:t>
            </a:r>
            <a:r>
              <a:rPr lang="it-IT" altLang="it-IT" sz="1600" b="1" dirty="0" err="1">
                <a:solidFill>
                  <a:schemeClr val="accent1">
                    <a:lumMod val="50000"/>
                  </a:schemeClr>
                </a:solidFill>
              </a:rPr>
              <a:t>apture</a:t>
            </a:r>
            <a:r>
              <a:rPr lang="it-IT" altLang="it-IT" sz="1600" b="1" dirty="0">
                <a:solidFill>
                  <a:schemeClr val="accent1">
                    <a:lumMod val="50000"/>
                  </a:schemeClr>
                </a:solidFill>
              </a:rPr>
              <a:t> long-range </a:t>
            </a:r>
            <a:r>
              <a:rPr lang="it-IT" altLang="it-IT" sz="1600" b="1" dirty="0" err="1">
                <a:solidFill>
                  <a:schemeClr val="accent1">
                    <a:lumMod val="50000"/>
                  </a:schemeClr>
                </a:solidFill>
              </a:rPr>
              <a:t>dependencies</a:t>
            </a:r>
            <a:r>
              <a:rPr lang="it-IT" altLang="it-IT" sz="16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altLang="it-IT" sz="1600" b="1" dirty="0" err="1">
                <a:solidFill>
                  <a:schemeClr val="accent1">
                    <a:lumMod val="50000"/>
                  </a:schemeClr>
                </a:solidFill>
              </a:rPr>
              <a:t>across</a:t>
            </a:r>
            <a:r>
              <a:rPr lang="it-IT" altLang="it-IT" sz="1600" b="1" dirty="0">
                <a:solidFill>
                  <a:schemeClr val="accent1">
                    <a:lumMod val="50000"/>
                  </a:schemeClr>
                </a:solidFill>
              </a:rPr>
              <a:t> frames</a:t>
            </a:r>
            <a:endParaRPr lang="it-IT" sz="1600" b="1" dirty="0">
              <a:solidFill>
                <a:schemeClr val="accent1">
                  <a:lumMod val="50000"/>
                </a:schemeClr>
              </a:solidFill>
            </a:endParaRPr>
          </a:p>
          <a:p>
            <a:pPr lvl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it-IT" sz="1600" b="1" dirty="0" err="1">
                <a:solidFill>
                  <a:schemeClr val="accent1">
                    <a:lumMod val="50000"/>
                  </a:schemeClr>
                </a:solidFill>
              </a:rPr>
              <a:t>analyzes</a:t>
            </a:r>
            <a:r>
              <a:rPr lang="it-IT" sz="16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sz="1600" b="1" dirty="0" err="1">
                <a:solidFill>
                  <a:schemeClr val="accent1">
                    <a:lumMod val="50000"/>
                  </a:schemeClr>
                </a:solidFill>
              </a:rPr>
              <a:t>how</a:t>
            </a:r>
            <a:r>
              <a:rPr lang="it-IT" sz="1600" b="1" dirty="0">
                <a:solidFill>
                  <a:schemeClr val="accent1">
                    <a:lumMod val="50000"/>
                  </a:schemeClr>
                </a:solidFill>
              </a:rPr>
              <a:t> frames evolve </a:t>
            </a:r>
            <a:r>
              <a:rPr lang="it-IT" sz="1600" b="1" dirty="0" err="1">
                <a:solidFill>
                  <a:schemeClr val="accent1">
                    <a:lumMod val="50000"/>
                  </a:schemeClr>
                </a:solidFill>
              </a:rPr>
              <a:t>trought</a:t>
            </a:r>
            <a:r>
              <a:rPr lang="it-IT" sz="1600" b="1" dirty="0">
                <a:solidFill>
                  <a:schemeClr val="accent1">
                    <a:lumMod val="50000"/>
                  </a:schemeClr>
                </a:solidFill>
              </a:rPr>
              <a:t> time</a:t>
            </a:r>
          </a:p>
          <a:p>
            <a:pPr lvl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it-IT" altLang="it-IT" sz="1600" b="1" dirty="0">
                <a:solidFill>
                  <a:schemeClr val="accent1">
                    <a:lumMod val="50000"/>
                  </a:schemeClr>
                </a:solidFill>
              </a:rPr>
              <a:t>c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</a:rPr>
              <a:t>onsists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 of 4 layers, 8 heads, outputs a binary prediction</a:t>
            </a:r>
            <a:endParaRPr lang="it-IT" sz="1600" b="1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it-IT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16ED782C-BAC2-D203-54A0-E927D11561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7038" r="14710"/>
          <a:stretch>
            <a:fillRect/>
          </a:stretch>
        </p:blipFill>
        <p:spPr>
          <a:xfrm>
            <a:off x="8393618" y="1893551"/>
            <a:ext cx="3380136" cy="4840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890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1AA5A0-87FD-62CB-09B5-2CAE0EEE7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99DCB1-AF4C-35F4-DC96-CAF8CAE1C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Resnet-18 + transformer: </a:t>
            </a:r>
            <a:r>
              <a:rPr lang="it-IT" dirty="0" err="1"/>
              <a:t>why</a:t>
            </a:r>
            <a:r>
              <a:rPr lang="it-IT" dirty="0"/>
              <a:t> combine </a:t>
            </a:r>
            <a:r>
              <a:rPr lang="it-IT" dirty="0" err="1"/>
              <a:t>them</a:t>
            </a:r>
            <a:r>
              <a:rPr lang="it-IT" dirty="0"/>
              <a:t>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662DD75-14C9-4B45-8CB8-20CD7B4FA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3453" y="2439767"/>
            <a:ext cx="2721035" cy="4112749"/>
          </a:xfrm>
        </p:spPr>
        <p:txBody>
          <a:bodyPr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endParaRPr lang="it-IT" altLang="it-IT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it-IT" altLang="it-IT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ABDCA61-DB88-1741-E01A-69CD0D626FFF}"/>
              </a:ext>
            </a:extLst>
          </p:cNvPr>
          <p:cNvSpPr txBox="1"/>
          <p:nvPr/>
        </p:nvSpPr>
        <p:spPr>
          <a:xfrm>
            <a:off x="418246" y="2099430"/>
            <a:ext cx="7298798" cy="44289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The CNN specializes in local spatial analysis detecting within each frame:</a:t>
            </a: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visual artifacts</a:t>
            </a: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textures</a:t>
            </a: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fine details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endParaRPr lang="en-US" sz="16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The Transformer excels at global temporal modeling understanding:</a:t>
            </a: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 motion consistency </a:t>
            </a: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cross-frame anomalies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" panose="05000000000000000000" pitchFamily="2" charset="2"/>
              <a:buChar char="v"/>
            </a:pPr>
            <a:endParaRPr lang="en-US" sz="1600" b="1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None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Together, they allow the model to capture both the visual quality and temporal consistency of a video, leading to a more reliable and robust deepfake detection system.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ACDA7891-1F27-4CE9-5139-807181AAC8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7038" r="14710"/>
          <a:stretch>
            <a:fillRect/>
          </a:stretch>
        </p:blipFill>
        <p:spPr>
          <a:xfrm>
            <a:off x="8393618" y="1893551"/>
            <a:ext cx="3380136" cy="4840661"/>
          </a:xfrm>
          <a:prstGeom prst="rect">
            <a:avLst/>
          </a:prstGeom>
        </p:spPr>
      </p:pic>
      <p:pic>
        <p:nvPicPr>
          <p:cNvPr id="10" name="Elemento grafico 9" descr="Segno di spunta">
            <a:extLst>
              <a:ext uri="{FF2B5EF4-FFF2-40B4-BE49-F238E27FC236}">
                <a16:creationId xmlns:a16="http://schemas.microsoft.com/office/drawing/2014/main" id="{DA2366C4-AEC3-EABF-ACCF-C16D742BA6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54439" y="4840271"/>
            <a:ext cx="1778912" cy="177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52300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i">
  <a:themeElements>
    <a:clrScheme name="Dividend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i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i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TM03457464[[fn=Dividendi]]</Template>
  <TotalTime>254</TotalTime>
  <Words>854</Words>
  <Application>Microsoft Office PowerPoint</Application>
  <PresentationFormat>Widescreen</PresentationFormat>
  <Paragraphs>111</Paragraphs>
  <Slides>14</Slides>
  <Notes>9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22" baseType="lpstr">
      <vt:lpstr>AniMe Vision - MB_EN</vt:lpstr>
      <vt:lpstr>Arial</vt:lpstr>
      <vt:lpstr>Calibri</vt:lpstr>
      <vt:lpstr>Cambria Math</vt:lpstr>
      <vt:lpstr>Gill Sans MT</vt:lpstr>
      <vt:lpstr>Wingdings</vt:lpstr>
      <vt:lpstr>Wingdings 2</vt:lpstr>
      <vt:lpstr>Dividendi</vt:lpstr>
      <vt:lpstr>Presentazione standard di PowerPoint</vt:lpstr>
      <vt:lpstr>What is a Deepfake?</vt:lpstr>
      <vt:lpstr>Deepfake detection: state of art</vt:lpstr>
      <vt:lpstr>Enhanced deepfake detection</vt:lpstr>
      <vt:lpstr>dataset</vt:lpstr>
      <vt:lpstr>Frame extraction + optical flow</vt:lpstr>
      <vt:lpstr>Depth estimation</vt:lpstr>
      <vt:lpstr>Resnet-18 + transformer</vt:lpstr>
      <vt:lpstr>Resnet-18 + transformer: why combine them?</vt:lpstr>
      <vt:lpstr>Pruning and quantization</vt:lpstr>
      <vt:lpstr>Experiments and problems</vt:lpstr>
      <vt:lpstr>Results obtained</vt:lpstr>
      <vt:lpstr>CONCLUSIONS and future work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Denise Marini</dc:creator>
  <cp:lastModifiedBy>Denise Marini</cp:lastModifiedBy>
  <cp:revision>67</cp:revision>
  <dcterms:created xsi:type="dcterms:W3CDTF">2025-07-14T17:10:27Z</dcterms:created>
  <dcterms:modified xsi:type="dcterms:W3CDTF">2025-07-15T18:46:34Z</dcterms:modified>
</cp:coreProperties>
</file>

<file path=docProps/thumbnail.jpeg>
</file>